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54" r:id="rId2"/>
    <p:sldId id="655" r:id="rId3"/>
    <p:sldId id="656" r:id="rId4"/>
    <p:sldId id="657" r:id="rId5"/>
    <p:sldId id="659" r:id="rId6"/>
    <p:sldId id="714" r:id="rId7"/>
    <p:sldId id="715" r:id="rId8"/>
    <p:sldId id="670" r:id="rId9"/>
    <p:sldId id="672" r:id="rId10"/>
    <p:sldId id="661" r:id="rId11"/>
    <p:sldId id="677" r:id="rId12"/>
    <p:sldId id="678" r:id="rId13"/>
    <p:sldId id="680" r:id="rId14"/>
    <p:sldId id="682" r:id="rId15"/>
    <p:sldId id="683" r:id="rId16"/>
    <p:sldId id="684" r:id="rId17"/>
    <p:sldId id="685" r:id="rId18"/>
    <p:sldId id="687" r:id="rId19"/>
    <p:sldId id="688" r:id="rId20"/>
    <p:sldId id="689" r:id="rId21"/>
    <p:sldId id="690" r:id="rId22"/>
    <p:sldId id="692" r:id="rId23"/>
    <p:sldId id="693" r:id="rId24"/>
    <p:sldId id="695" r:id="rId25"/>
    <p:sldId id="698" r:id="rId26"/>
    <p:sldId id="699" r:id="rId27"/>
    <p:sldId id="701" r:id="rId28"/>
    <p:sldId id="703" r:id="rId29"/>
    <p:sldId id="706" r:id="rId30"/>
    <p:sldId id="716" r:id="rId31"/>
    <p:sldId id="707" r:id="rId32"/>
    <p:sldId id="708" r:id="rId33"/>
    <p:sldId id="709" r:id="rId34"/>
    <p:sldId id="710" r:id="rId35"/>
    <p:sldId id="711" r:id="rId36"/>
    <p:sldId id="712" r:id="rId37"/>
    <p:sldId id="71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C0C0C0"/>
    <a:srgbClr val="CC6600"/>
    <a:srgbClr val="B7E1CD"/>
    <a:srgbClr val="FFFF66"/>
    <a:srgbClr val="52C1EC"/>
    <a:srgbClr val="363636"/>
    <a:srgbClr val="6A3602"/>
    <a:srgbClr val="A50021"/>
    <a:srgbClr val="41C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38" autoAdjust="0"/>
    <p:restoredTop sz="94669" autoAdjust="0"/>
  </p:normalViewPr>
  <p:slideViewPr>
    <p:cSldViewPr snapToGrid="0">
      <p:cViewPr varScale="1">
        <p:scale>
          <a:sx n="110" d="100"/>
          <a:sy n="110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Active Customers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248A-42AA-B63E-7917F9E9A2C6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248A-42AA-B63E-7917F9E9A2C6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248A-42AA-B63E-7917F9E9A2C6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248A-42AA-B63E-7917F9E9A2C6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2108</c:v>
                </c:pt>
                <c:pt idx="1">
                  <c:v>2099</c:v>
                </c:pt>
                <c:pt idx="2">
                  <c:v>2097</c:v>
                </c:pt>
                <c:pt idx="3">
                  <c:v>2148</c:v>
                </c:pt>
                <c:pt idx="4">
                  <c:v>2182</c:v>
                </c:pt>
                <c:pt idx="5">
                  <c:v>2320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248A-42AA-B63E-7917F9E9A2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FSC %age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78032914614532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1C6A3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41C6A3"/>
              </a:solidFill>
              <a:ln w="25400">
                <a:solidFill>
                  <a:srgbClr val="41C6A3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41C6A3"/>
                </a:solidFill>
                <a:ln w="25400">
                  <a:solidFill>
                    <a:srgbClr val="41C6A3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C33-4826-9349-D59738980032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41C6A3"/>
                </a:solidFill>
                <a:ln w="25400">
                  <a:solidFill>
                    <a:srgbClr val="41C6A3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C33-4826-9349-D59738980032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41C6A3"/>
                </a:solidFill>
                <a:ln w="25400">
                  <a:solidFill>
                    <a:srgbClr val="41C6A3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C33-4826-9349-D5973898003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41C6A3"/>
                </a:solidFill>
                <a:ln w="25400">
                  <a:solidFill>
                    <a:srgbClr val="41C6A3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C33-4826-9349-D5973898003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41C6A3"/>
                </a:solidFill>
                <a:ln w="25400">
                  <a:solidFill>
                    <a:srgbClr val="41C6A3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3C33-4826-9349-D59738980032}"/>
              </c:ext>
            </c:extLst>
          </c:dPt>
          <c:dLbls>
            <c:dLbl>
              <c:idx val="0"/>
              <c:layout>
                <c:manualLayout>
                  <c:x val="-4.3402777777777776E-2"/>
                  <c:y val="-8.00376647834274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33-4826-9349-D59738980032}"/>
                </c:ext>
              </c:extLst>
            </c:dLbl>
            <c:dLbl>
              <c:idx val="1"/>
              <c:layout>
                <c:manualLayout>
                  <c:x val="-2.8306159420289995E-2"/>
                  <c:y val="-0.12711864406779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33-4826-9349-D59738980032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0.00%</c:formatCode>
                <c:ptCount val="6"/>
                <c:pt idx="0">
                  <c:v>0.14920102478329256</c:v>
                </c:pt>
                <c:pt idx="1">
                  <c:v>0.13604364126513935</c:v>
                </c:pt>
                <c:pt idx="2">
                  <c:v>0.13554686200694754</c:v>
                </c:pt>
                <c:pt idx="3">
                  <c:v>0.13257865569595961</c:v>
                </c:pt>
                <c:pt idx="4">
                  <c:v>0.12570000000000001</c:v>
                </c:pt>
                <c:pt idx="5">
                  <c:v>0.12920000000000001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C33-4826-9349-D597389800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Cash</a:t>
            </a:r>
            <a:r>
              <a:rPr lang="en-US" sz="1800" b="1" baseline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 Handling</a:t>
            </a: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 Charges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5081925900566777E-2"/>
          <c:y val="0.13331733821625988"/>
          <c:w val="0.91491807409943327"/>
          <c:h val="0.7780329146145323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9A67-4D24-967E-2687991FC2C2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9A67-4D24-967E-2687991FC2C2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9A67-4D24-967E-2687991FC2C2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9A67-4D24-967E-2687991FC2C2}"/>
              </c:ext>
            </c:extLst>
          </c:dPt>
          <c:dLbls>
            <c:dLbl>
              <c:idx val="0"/>
              <c:layout>
                <c:manualLayout>
                  <c:x val="-7.8520767545334766E-17"/>
                  <c:y val="-2.35573139245799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67-4D24-967E-2687991FC2C2}"/>
                </c:ext>
              </c:extLst>
            </c:dLbl>
            <c:dLbl>
              <c:idx val="1"/>
              <c:layout>
                <c:manualLayout>
                  <c:x val="0"/>
                  <c:y val="-1.64901197472059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67-4D24-967E-2687991FC2C2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2140751.98</c:v>
                </c:pt>
                <c:pt idx="1">
                  <c:v>2423027.71999999</c:v>
                </c:pt>
                <c:pt idx="2">
                  <c:v>2268514.17</c:v>
                </c:pt>
                <c:pt idx="3">
                  <c:v>2258382.2200000002</c:v>
                </c:pt>
                <c:pt idx="4">
                  <c:v>2138878.02</c:v>
                </c:pt>
                <c:pt idx="5">
                  <c:v>2353195.12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9A67-4D24-967E-2687991FC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4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%age Cash Handling Charges on COD Booked- MoM</a:t>
            </a:r>
            <a:endParaRPr lang="en-US" sz="14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48440377607485"/>
          <c:y val="0.19078875916372526"/>
          <c:w val="0.87951559622392517"/>
          <c:h val="0.6746240232901922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E65766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E65766"/>
              </a:solidFill>
              <a:ln w="25400">
                <a:solidFill>
                  <a:srgbClr val="E65766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AC9-48CD-A24F-C0EB5785D3A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AC9-48CD-A24F-C0EB5785D3AB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AC9-48CD-A24F-C0EB5785D3AB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0AC9-48CD-A24F-C0EB5785D3AB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0AC9-48CD-A24F-C0EB5785D3AB}"/>
              </c:ext>
            </c:extLst>
          </c:dPt>
          <c:dLbls>
            <c:dLbl>
              <c:idx val="0"/>
              <c:layout>
                <c:manualLayout>
                  <c:x val="-6.4245006510497901E-3"/>
                  <c:y val="-0.100574712643678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C9-48CD-A24F-C0EB5785D3AB}"/>
                </c:ext>
              </c:extLst>
            </c:dLbl>
            <c:dLbl>
              <c:idx val="1"/>
              <c:layout>
                <c:manualLayout>
                  <c:x val="-8.5660008680665447E-3"/>
                  <c:y val="-0.2011494252873562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C9-48CD-A24F-C0EB5785D3AB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0.00%</c:formatCode>
                <c:ptCount val="6"/>
                <c:pt idx="0">
                  <c:v>1.9639405015935115E-3</c:v>
                </c:pt>
                <c:pt idx="1">
                  <c:v>2.0401778932945644E-3</c:v>
                </c:pt>
                <c:pt idx="2">
                  <c:v>1.9451523803296182E-3</c:v>
                </c:pt>
                <c:pt idx="3">
                  <c:v>1.7643290056306297E-3</c:v>
                </c:pt>
                <c:pt idx="4">
                  <c:v>1.8843450231620378E-3</c:v>
                </c:pt>
                <c:pt idx="5">
                  <c:v>1.7457746864933841E-3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0AC9-48CD-A24F-C0EB5785D3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4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Average</a:t>
            </a:r>
            <a:r>
              <a:rPr lang="en-US" sz="1400" b="1" baseline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 COD Booked / Shipment</a:t>
            </a:r>
            <a:r>
              <a:rPr lang="en-US" sz="14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 - MoM</a:t>
            </a:r>
            <a:endParaRPr lang="en-US" sz="14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320953105526530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E65766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E65766"/>
              </a:solidFill>
              <a:ln w="25400">
                <a:solidFill>
                  <a:srgbClr val="E65766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AC9-48CD-A24F-C0EB5785D3A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AC9-48CD-A24F-C0EB5785D3AB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AC9-48CD-A24F-C0EB5785D3AB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0AC9-48CD-A24F-C0EB5785D3AB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0AC9-48CD-A24F-C0EB5785D3AB}"/>
              </c:ext>
            </c:extLst>
          </c:dPt>
          <c:dLbls>
            <c:dLbl>
              <c:idx val="0"/>
              <c:layout>
                <c:manualLayout>
                  <c:x val="-5.1396005208398321E-2"/>
                  <c:y val="-0.186781609195402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C9-48CD-A24F-C0EB5785D3AB}"/>
                </c:ext>
              </c:extLst>
            </c:dLbl>
            <c:dLbl>
              <c:idx val="1"/>
              <c:layout>
                <c:manualLayout>
                  <c:x val="-3.212250325524911E-2"/>
                  <c:y val="-0.119731800766283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C9-48CD-A24F-C0EB5785D3AB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3428.313781088571</c:v>
                </c:pt>
                <c:pt idx="1">
                  <c:v>3425.5889647438566</c:v>
                </c:pt>
                <c:pt idx="2">
                  <c:v>3252.8193415371293</c:v>
                </c:pt>
                <c:pt idx="3">
                  <c:v>3316.2170188528689</c:v>
                </c:pt>
                <c:pt idx="4">
                  <c:v>3481.8014027723361</c:v>
                </c:pt>
                <c:pt idx="5">
                  <c:v>3544.1913146942993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0AC9-48CD-A24F-C0EB5785D3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Total Revenue Trend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DB3D-4120-8C58-7E664824DE5F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DB3D-4120-8C58-7E664824DE5F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DB3D-4120-8C58-7E664824DE5F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DB3D-4120-8C58-7E664824DE5F}"/>
              </c:ext>
            </c:extLst>
          </c:dPt>
          <c:dLbls>
            <c:dLbl>
              <c:idx val="0"/>
              <c:layout>
                <c:manualLayout>
                  <c:x val="-1.1052520183469164E-3"/>
                  <c:y val="-3.02577387542070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3D-4120-8C58-7E664824DE5F}"/>
                </c:ext>
              </c:extLst>
            </c:dLbl>
            <c:dLbl>
              <c:idx val="1"/>
              <c:layout>
                <c:manualLayout>
                  <c:x val="6.631512110081012E-3"/>
                  <c:y val="-3.02577387542071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3D-4120-8C58-7E664824DE5F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45238</c:v>
                </c:pt>
                <c:pt idx="2">
                  <c:v>45268</c:v>
                </c:pt>
                <c:pt idx="3">
                  <c:v>45299</c:v>
                </c:pt>
                <c:pt idx="4">
                  <c:v>45330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71738677.856397003</c:v>
                </c:pt>
                <c:pt idx="1">
                  <c:v>78602661.273593798</c:v>
                </c:pt>
                <c:pt idx="2">
                  <c:v>80379130.161993399</c:v>
                </c:pt>
                <c:pt idx="3">
                  <c:v>87544234.711999804</c:v>
                </c:pt>
                <c:pt idx="4">
                  <c:v>77586249.436393604</c:v>
                </c:pt>
                <c:pt idx="5">
                  <c:v>89858926.339200303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DB3D-4120-8C58-7E664824DE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Charges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780327383865089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AD3-4E04-A1F5-EE367A4BA2C6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AD3-4E04-A1F5-EE367A4BA2C6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AD3-4E04-A1F5-EE367A4BA2C6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AD3-4E04-A1F5-EE367A4BA2C6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646607</c:v>
                </c:pt>
                <c:pt idx="1">
                  <c:v>696400</c:v>
                </c:pt>
                <c:pt idx="2">
                  <c:v>752393</c:v>
                </c:pt>
                <c:pt idx="3">
                  <c:v>726046</c:v>
                </c:pt>
                <c:pt idx="4">
                  <c:v>706435</c:v>
                </c:pt>
                <c:pt idx="5">
                  <c:v>810206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AAD3-4E04-A1F5-EE367A4BA2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RPS Trend - MoM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0C32-46A8-8AFC-4CB7A1DF5258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0C32-46A8-8AFC-4CB7A1DF525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0C32-46A8-8AFC-4CB7A1DF5258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0C32-46A8-8AFC-4CB7A1DF5258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#,##0.00_);_(* \(#,##0.00\);_(* "-"??_);_(@_)</c:formatCode>
                <c:ptCount val="6"/>
                <c:pt idx="0">
                  <c:v>207.48773779937758</c:v>
                </c:pt>
                <c:pt idx="1">
                  <c:v>209.440103154002</c:v>
                </c:pt>
                <c:pt idx="2">
                  <c:v>208.38238805480896</c:v>
                </c:pt>
                <c:pt idx="3">
                  <c:v>210.12112393282354</c:v>
                </c:pt>
                <c:pt idx="4">
                  <c:v>217.82081466057335</c:v>
                </c:pt>
                <c:pt idx="5">
                  <c:v>213.93454357831655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0C32-46A8-8AFC-4CB7A1DF5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RPS Total Return - MoM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852274115351015E-2"/>
          <c:y val="0.19078875916372526"/>
          <c:w val="0.95114772588464902"/>
          <c:h val="0.6746240232901922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E65766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E65766"/>
              </a:solidFill>
              <a:ln w="25400">
                <a:solidFill>
                  <a:srgbClr val="E65766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AF1-4F66-B166-7F6B1268426E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AF1-4F66-B166-7F6B1268426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AF1-4F66-B166-7F6B1268426E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AF1-4F66-B166-7F6B1268426E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3AF1-4F66-B166-7F6B1268426E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#,##0.00_);_(* \(#,##0.00\);_(* "-"??_);_(@_)</c:formatCode>
                <c:ptCount val="6"/>
                <c:pt idx="0">
                  <c:v>11.780051011113136</c:v>
                </c:pt>
                <c:pt idx="1">
                  <c:v>11.154893480698382</c:v>
                </c:pt>
                <c:pt idx="2">
                  <c:v>10.21606832500543</c:v>
                </c:pt>
                <c:pt idx="3">
                  <c:v>9.3424178086598477</c:v>
                </c:pt>
                <c:pt idx="4">
                  <c:v>11.294647139705177</c:v>
                </c:pt>
                <c:pt idx="5">
                  <c:v>12.188314228119264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AF1-4F66-B166-7F6B12684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RPS Charged Return - MoM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852274115351015E-2"/>
          <c:y val="0.19078875916372526"/>
          <c:w val="0.95114772588464902"/>
          <c:h val="0.6746240232901922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E8CBA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4E8CBA"/>
              </a:solidFill>
              <a:ln w="25400">
                <a:solidFill>
                  <a:srgbClr val="4E8CBA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4E8CBA"/>
                </a:solidFill>
                <a:ln w="25400">
                  <a:solidFill>
                    <a:srgbClr val="4E8CBA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AF1-4F66-B166-7F6B1268426E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4E8CBA"/>
                </a:solidFill>
                <a:ln w="25400">
                  <a:solidFill>
                    <a:srgbClr val="4E8CBA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AF1-4F66-B166-7F6B1268426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4E8CBA"/>
                </a:solidFill>
                <a:ln w="25400">
                  <a:solidFill>
                    <a:srgbClr val="4E8CBA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AF1-4F66-B166-7F6B1268426E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4E8CBA"/>
                </a:solidFill>
                <a:ln w="25400">
                  <a:solidFill>
                    <a:srgbClr val="4E8CBA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AF1-4F66-B166-7F6B1268426E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4E8CBA"/>
                </a:solidFill>
                <a:ln w="25400">
                  <a:solidFill>
                    <a:srgbClr val="4E8CBA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3AF1-4F66-B166-7F6B1268426E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#,##0.00_);_(* \(#,##0.00\);_(* "-"??_);_(@_)</c:formatCode>
                <c:ptCount val="6"/>
                <c:pt idx="0">
                  <c:v>44.106889495225104</c:v>
                </c:pt>
                <c:pt idx="1">
                  <c:v>48.661868492767802</c:v>
                </c:pt>
                <c:pt idx="2">
                  <c:v>42.023737712243076</c:v>
                </c:pt>
                <c:pt idx="3">
                  <c:v>44.914692236313023</c:v>
                </c:pt>
                <c:pt idx="4">
                  <c:v>49.342390165537473</c:v>
                </c:pt>
                <c:pt idx="5">
                  <c:v>48.655176555368726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AF1-4F66-B166-7F6B12684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RPW Trend - MoM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EBAD-42B2-B463-4F33D891E51F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EBAD-42B2-B463-4F33D891E51F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EBAD-42B2-B463-4F33D891E51F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EBAD-42B2-B463-4F33D891E51F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#,##0.00_);_(* \(#,##0.00\);_(* "-"??_);_(@_)</c:formatCode>
                <c:ptCount val="6"/>
                <c:pt idx="0">
                  <c:v>186.951689767169</c:v>
                </c:pt>
                <c:pt idx="1">
                  <c:v>186.23745960007122</c:v>
                </c:pt>
                <c:pt idx="2">
                  <c:v>198.51837686446731</c:v>
                </c:pt>
                <c:pt idx="3">
                  <c:v>200.06706678754728</c:v>
                </c:pt>
                <c:pt idx="4">
                  <c:v>194.33966282398765</c:v>
                </c:pt>
                <c:pt idx="5">
                  <c:v>195.89045801840564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EBAD-42B2-B463-4F33D891E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Shipments Trend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EB1-4CEA-AAAB-B47767551158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EB1-4CEA-AAAB-B4776755115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EB1-4CEA-AAAB-B47767551158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6EB1-4CEA-AAAB-B47767551158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"-"_);_(@_)</c:formatCode>
                <c:ptCount val="6"/>
                <c:pt idx="0">
                  <c:v>345749</c:v>
                </c:pt>
                <c:pt idx="1">
                  <c:v>375299</c:v>
                </c:pt>
                <c:pt idx="2">
                  <c:v>385729</c:v>
                </c:pt>
                <c:pt idx="3">
                  <c:v>416636</c:v>
                </c:pt>
                <c:pt idx="4">
                  <c:v>356197</c:v>
                </c:pt>
                <c:pt idx="5" formatCode="_(* #,##0_);_(* \(#,##0\);_(* &quot;-&quot;??_);_(@_)">
                  <c:v>420030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6EB1-4CEA-AAAB-B47767551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W/S Trend - MoM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E783-4262-9B65-A62FD6409EFB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E783-4262-9B65-A62FD6409EFB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E783-4262-9B65-A62FD6409EFB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E783-4262-9B65-A62FD6409EFB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#,##0.00_);_(* \(#,##0.00\);_(* "-"??_);_(@_)</c:formatCode>
                <c:ptCount val="6"/>
                <c:pt idx="0">
                  <c:v>1.1098468168850699</c:v>
                </c:pt>
                <c:pt idx="1">
                  <c:v>1.1245863404910938</c:v>
                </c:pt>
                <c:pt idx="2">
                  <c:v>1.0496881515260221</c:v>
                </c:pt>
                <c:pt idx="3">
                  <c:v>1.0502534340444585</c:v>
                </c:pt>
                <c:pt idx="4">
                  <c:v>1.1208253194194973</c:v>
                </c:pt>
                <c:pt idx="5">
                  <c:v>1.0921131419184058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E783-4262-9B65-A62FD6409E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Shipments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780329146145323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725-4770-845F-C7683C808CBC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725-4770-845F-C7683C808CBC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3725-4770-845F-C7683C808CBC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3725-4770-845F-C7683C808CBC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54890</c:v>
                </c:pt>
                <c:pt idx="1">
                  <c:v>62430</c:v>
                </c:pt>
                <c:pt idx="2">
                  <c:v>73648</c:v>
                </c:pt>
                <c:pt idx="3">
                  <c:v>77663</c:v>
                </c:pt>
                <c:pt idx="4">
                  <c:v>56827</c:v>
                </c:pt>
                <c:pt idx="5">
                  <c:v>66474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3725-4770-845F-C7683C808C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Shipments Ratio - MoM</a:t>
            </a:r>
          </a:p>
        </c:rich>
      </c:tx>
      <c:layout>
        <c:manualLayout>
          <c:xMode val="edge"/>
          <c:yMode val="edge"/>
          <c:x val="0.23771310751479324"/>
          <c:y val="1.897574317302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48440377607485"/>
          <c:y val="0.1333172960910716"/>
          <c:w val="0.87951559622392517"/>
          <c:h val="0.778032914614532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A6D675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A6D675"/>
              </a:solidFill>
              <a:ln w="25400">
                <a:solidFill>
                  <a:srgbClr val="A6D675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A6D675"/>
                </a:solidFill>
                <a:ln w="25400">
                  <a:solidFill>
                    <a:srgbClr val="A6D675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725-4770-845F-C7683C808CBC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A6D675"/>
                </a:solidFill>
                <a:ln w="25400">
                  <a:solidFill>
                    <a:srgbClr val="A6D675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725-4770-845F-C7683C808CBC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A6D675"/>
                </a:solidFill>
                <a:ln w="25400">
                  <a:solidFill>
                    <a:srgbClr val="A6D675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725-4770-845F-C7683C808CBC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A6D675"/>
                </a:solidFill>
                <a:ln w="25400">
                  <a:solidFill>
                    <a:srgbClr val="A6D675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725-4770-845F-C7683C808CBC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A6D675"/>
                </a:solidFill>
                <a:ln w="25400">
                  <a:solidFill>
                    <a:srgbClr val="A6D675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3725-4770-845F-C7683C808CBC}"/>
              </c:ext>
            </c:extLst>
          </c:dPt>
          <c:dLbls>
            <c:dLbl>
              <c:idx val="0"/>
              <c:layout>
                <c:manualLayout>
                  <c:x val="-8.9768542063453638E-3"/>
                  <c:y val="-9.01347800718837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25-4770-845F-C7683C808CBC}"/>
                </c:ext>
              </c:extLst>
            </c:dLbl>
            <c:dLbl>
              <c:idx val="1"/>
              <c:layout>
                <c:manualLayout>
                  <c:x val="-1.1221067757931705E-2"/>
                  <c:y val="-9.96226516583977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25-4770-845F-C7683C808CBC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0.00%</c:formatCode>
                <c:ptCount val="6"/>
                <c:pt idx="0">
                  <c:v>0.15875678599215037</c:v>
                </c:pt>
                <c:pt idx="1">
                  <c:v>0.16634736570041486</c:v>
                </c:pt>
                <c:pt idx="2">
                  <c:v>0.19093197555796945</c:v>
                </c:pt>
                <c:pt idx="3">
                  <c:v>0.18640491940206799</c:v>
                </c:pt>
                <c:pt idx="4">
                  <c:v>0.15953812075901819</c:v>
                </c:pt>
                <c:pt idx="5">
                  <c:v>0.1583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725-4770-845F-C7683C808C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  <c:min val="0.115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Weight Trend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EB1-4CEA-AAAB-B47767551158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EB1-4CEA-AAAB-B4776755115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EB1-4CEA-AAAB-B47767551158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6EB1-4CEA-AAAB-B47767551158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383728.427091196</c:v>
                </c:pt>
                <c:pt idx="1">
                  <c:v>422056.12899996701</c:v>
                </c:pt>
                <c:pt idx="2">
                  <c:v>404895.16099998099</c:v>
                </c:pt>
                <c:pt idx="3">
                  <c:v>437573.93999998103</c:v>
                </c:pt>
                <c:pt idx="4">
                  <c:v>399423.53299998899</c:v>
                </c:pt>
                <c:pt idx="5">
                  <c:v>458720.28299998801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6EB1-4CEA-AAAB-B47767551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Weight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780329146145323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725-4770-845F-C7683C808CBC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725-4770-845F-C7683C808CBC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3725-4770-845F-C7683C808CBC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3725-4770-845F-C7683C808CBC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"-"_);_(@_)</c:formatCode>
                <c:ptCount val="6"/>
                <c:pt idx="0">
                  <c:v>47884.719999999899</c:v>
                </c:pt>
                <c:pt idx="1">
                  <c:v>58931.620000000803</c:v>
                </c:pt>
                <c:pt idx="2">
                  <c:v>64643.430000000299</c:v>
                </c:pt>
                <c:pt idx="3">
                  <c:v>67527.810000000507</c:v>
                </c:pt>
                <c:pt idx="4">
                  <c:v>49638.554000000098</c:v>
                </c:pt>
                <c:pt idx="5" formatCode="_(* #,##0_);_(* \(#,##0\);_(* &quot;-&quot;??_);_(@_)">
                  <c:v>58007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3725-4770-845F-C7683C808C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Weight Ratio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78032914614532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FAAD56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FAAD56"/>
              </a:solidFill>
              <a:ln w="25400">
                <a:solidFill>
                  <a:srgbClr val="FAAD56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FAAD56"/>
                </a:solidFill>
                <a:ln w="25400">
                  <a:solidFill>
                    <a:srgbClr val="FAAD5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725-4770-845F-C7683C808CBC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FAAD56"/>
                </a:solidFill>
                <a:ln w="25400">
                  <a:solidFill>
                    <a:srgbClr val="FAAD5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725-4770-845F-C7683C808CBC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FAAD56"/>
                </a:solidFill>
                <a:ln w="25400">
                  <a:solidFill>
                    <a:srgbClr val="FAAD5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725-4770-845F-C7683C808CBC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FAAD56"/>
                </a:solidFill>
                <a:ln w="25400">
                  <a:solidFill>
                    <a:srgbClr val="FAAD5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725-4770-845F-C7683C808CBC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FAAD56"/>
                </a:solidFill>
                <a:ln w="25400">
                  <a:solidFill>
                    <a:srgbClr val="FAAD5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3725-4770-845F-C7683C808CBC}"/>
              </c:ext>
            </c:extLst>
          </c:dPt>
          <c:dLbls>
            <c:dLbl>
              <c:idx val="0"/>
              <c:layout>
                <c:manualLayout>
                  <c:x val="-2.4686349067449834E-2"/>
                  <c:y val="-0.118598394831425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25-4770-845F-C7683C808CBC}"/>
                </c:ext>
              </c:extLst>
            </c:dLbl>
            <c:dLbl>
              <c:idx val="1"/>
              <c:layout>
                <c:manualLayout>
                  <c:x val="-2.0197921964277069E-2"/>
                  <c:y val="-9.96226516583978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25-4770-845F-C7683C808CBC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0.00%</c:formatCode>
                <c:ptCount val="6"/>
                <c:pt idx="0">
                  <c:v>0.12478804440677972</c:v>
                </c:pt>
                <c:pt idx="1">
                  <c:v>0.13962981686733286</c:v>
                </c:pt>
                <c:pt idx="2">
                  <c:v>0.15965473590829932</c:v>
                </c:pt>
                <c:pt idx="3">
                  <c:v>0.15432319849761492</c:v>
                </c:pt>
                <c:pt idx="4">
                  <c:v>0.12427548679261587</c:v>
                </c:pt>
                <c:pt idx="5">
                  <c:v>0.1265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725-4770-845F-C7683C808C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Weight Charges Trend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EB1-4CEA-AAAB-B47767551158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EB1-4CEA-AAAB-B4776755115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EB1-4CEA-AAAB-B47767551158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6EB1-4CEA-AAAB-B47767551158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"-"_);_(@_)</c:formatCode>
                <c:ptCount val="6"/>
                <c:pt idx="0">
                  <c:v>60562011.672000103</c:v>
                </c:pt>
                <c:pt idx="1">
                  <c:v>67056960.478</c:v>
                </c:pt>
                <c:pt idx="2">
                  <c:v>68786783.359999806</c:v>
                </c:pt>
                <c:pt idx="3">
                  <c:v>75302284</c:v>
                </c:pt>
                <c:pt idx="4">
                  <c:v>67023154</c:v>
                </c:pt>
                <c:pt idx="5" formatCode="_(* #,##0_);_(* \(#,##0\);_(* &quot;-&quot;??_);_(@_)">
                  <c:v>77491003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6EB1-4CEA-AAAB-B47767551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FSC Charges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5081925900566777E-2"/>
          <c:y val="0.13331733821625988"/>
          <c:w val="0.91491807409943327"/>
          <c:h val="0.7780329146145323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C66-4499-A1EB-C1CACB1B64D4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C66-4499-A1EB-C1CACB1B64D4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C66-4499-A1EB-C1CACB1B64D4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C66-4499-A1EB-C1CACB1B64D4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"-"_);_(@_)</c:formatCode>
                <c:ptCount val="6"/>
                <c:pt idx="0">
                  <c:v>9035914.2044001408</c:v>
                </c:pt>
                <c:pt idx="1">
                  <c:v>9122673.0755996592</c:v>
                </c:pt>
                <c:pt idx="2">
                  <c:v>9323832.6319996901</c:v>
                </c:pt>
                <c:pt idx="3">
                  <c:v>9983517.0820003599</c:v>
                </c:pt>
                <c:pt idx="4">
                  <c:v>8429324.0628001001</c:v>
                </c:pt>
                <c:pt idx="5" formatCode="_(* #,##0_);_(* \(#,##0\);_(* &quot;-&quot;??_);_(@_)">
                  <c:v>10014728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AC66-4499-A1EB-C1CACB1B64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76384-448F-4086-9D77-85B9717551D3}" type="datetimeFigureOut">
              <a:rPr lang="en-US" smtClean="0"/>
              <a:t>25-Apr-24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6D005-F1A7-4C9B-8A9C-A403BE089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orking on laptops&#10;&#10;Description automatically generated with medium confidence">
            <a:extLst>
              <a:ext uri="{FF2B5EF4-FFF2-40B4-BE49-F238E27FC236}">
                <a16:creationId xmlns:a16="http://schemas.microsoft.com/office/drawing/2014/main" id="{73A7658E-ECC7-B068-A855-CC8EC9D3F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65D8C3-B6F5-7FA3-52DC-E174DEE91D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636">
              <a:alpha val="84000"/>
            </a:srgbClr>
          </a:solidFill>
          <a:ln>
            <a:solidFill>
              <a:srgbClr val="363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E283CE-58DD-3095-D33A-61CCF574B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2"/>
          <a:stretch/>
        </p:blipFill>
        <p:spPr>
          <a:xfrm>
            <a:off x="4434608" y="1435066"/>
            <a:ext cx="3322783" cy="1330171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AC6DBA-020B-93DF-1998-BF065F8F32BD}"/>
              </a:ext>
            </a:extLst>
          </p:cNvPr>
          <p:cNvSpPr/>
          <p:nvPr/>
        </p:nvSpPr>
        <p:spPr>
          <a:xfrm>
            <a:off x="22034" y="3525395"/>
            <a:ext cx="12141392" cy="2434728"/>
          </a:xfrm>
          <a:prstGeom prst="rect">
            <a:avLst/>
          </a:prstGeom>
          <a:solidFill>
            <a:srgbClr val="EFEFEF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Fira Sans Extra Condensed SemiBold" panose="020B0603050000020004" charset="0"/>
              </a:rPr>
              <a:t>Monthly sales review</a:t>
            </a:r>
          </a:p>
          <a:p>
            <a:pPr algn="ctr"/>
            <a:r>
              <a:rPr lang="en-US" sz="38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Roboto" pitchFamily="2" charset="0"/>
                <a:ea typeface="Roboto" pitchFamily="2" charset="0"/>
              </a:rPr>
              <a:t>For the Month of March 2024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E497E-F9E7-4EF0-8DBF-44FF6DF34039}"/>
              </a:ext>
            </a:extLst>
          </p:cNvPr>
          <p:cNvGrpSpPr/>
          <p:nvPr/>
        </p:nvGrpSpPr>
        <p:grpSpPr>
          <a:xfrm>
            <a:off x="28574" y="4059205"/>
            <a:ext cx="917049" cy="1900918"/>
            <a:chOff x="28575" y="4059205"/>
            <a:chExt cx="951722" cy="2062843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56B6EDF3-8D2B-C1D2-44ED-B050345C6B8E}"/>
                </a:ext>
              </a:extLst>
            </p:cNvPr>
            <p:cNvSpPr/>
            <p:nvPr/>
          </p:nvSpPr>
          <p:spPr>
            <a:xfrm>
              <a:off x="28575" y="4059205"/>
              <a:ext cx="951722" cy="1026367"/>
            </a:xfrm>
            <a:prstGeom prst="rtTriangle">
              <a:avLst/>
            </a:prstGeom>
            <a:solidFill>
              <a:srgbClr val="FAA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7841C1F1-AD2E-CFAA-760B-6DBA83E4DEAB}"/>
                </a:ext>
              </a:extLst>
            </p:cNvPr>
            <p:cNvSpPr/>
            <p:nvPr/>
          </p:nvSpPr>
          <p:spPr>
            <a:xfrm>
              <a:off x="28575" y="5095681"/>
              <a:ext cx="951722" cy="1026367"/>
            </a:xfrm>
            <a:prstGeom prst="rtTriangle">
              <a:avLst/>
            </a:prstGeom>
            <a:solidFill>
              <a:srgbClr val="FAC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7FD6E-8D3C-FEA6-8993-D05210EA0326}"/>
              </a:ext>
            </a:extLst>
          </p:cNvPr>
          <p:cNvSpPr/>
          <p:nvPr/>
        </p:nvSpPr>
        <p:spPr>
          <a:xfrm>
            <a:off x="990841" y="2745114"/>
            <a:ext cx="1166327" cy="36855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C4B17A9-264A-B019-0CDE-E6D3A1DD5371}"/>
              </a:ext>
            </a:extLst>
          </p:cNvPr>
          <p:cNvSpPr/>
          <p:nvPr/>
        </p:nvSpPr>
        <p:spPr>
          <a:xfrm>
            <a:off x="8813495" y="5500870"/>
            <a:ext cx="2609462" cy="1330171"/>
          </a:xfrm>
          <a:custGeom>
            <a:avLst/>
            <a:gdLst>
              <a:gd name="connsiteX0" fmla="*/ 1304731 w 2609462"/>
              <a:gd name="connsiteY0" fmla="*/ 0 h 1330171"/>
              <a:gd name="connsiteX1" fmla="*/ 2609462 w 2609462"/>
              <a:gd name="connsiteY1" fmla="*/ 1304731 h 1330171"/>
              <a:gd name="connsiteX2" fmla="*/ 2608177 w 2609462"/>
              <a:gd name="connsiteY2" fmla="*/ 1330171 h 1330171"/>
              <a:gd name="connsiteX3" fmla="*/ 1285 w 2609462"/>
              <a:gd name="connsiteY3" fmla="*/ 1330171 h 1330171"/>
              <a:gd name="connsiteX4" fmla="*/ 0 w 2609462"/>
              <a:gd name="connsiteY4" fmla="*/ 1304731 h 1330171"/>
              <a:gd name="connsiteX5" fmla="*/ 1304731 w 2609462"/>
              <a:gd name="connsiteY5" fmla="*/ 0 h 13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9462" h="1330171">
                <a:moveTo>
                  <a:pt x="1304731" y="0"/>
                </a:moveTo>
                <a:cubicBezTo>
                  <a:pt x="2025314" y="0"/>
                  <a:pt x="2609462" y="584148"/>
                  <a:pt x="2609462" y="1304731"/>
                </a:cubicBezTo>
                <a:lnTo>
                  <a:pt x="2608177" y="1330171"/>
                </a:lnTo>
                <a:lnTo>
                  <a:pt x="1285" y="1330171"/>
                </a:lnTo>
                <a:lnTo>
                  <a:pt x="0" y="1304731"/>
                </a:lnTo>
                <a:cubicBezTo>
                  <a:pt x="0" y="584148"/>
                  <a:pt x="584148" y="0"/>
                  <a:pt x="1304731" y="0"/>
                </a:cubicBezTo>
                <a:close/>
              </a:path>
            </a:pathLst>
          </a:custGeom>
          <a:solidFill>
            <a:srgbClr val="90C4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073B0C-16E8-62DE-AE31-7335079765DC}"/>
              </a:ext>
            </a:extLst>
          </p:cNvPr>
          <p:cNvSpPr/>
          <p:nvPr/>
        </p:nvSpPr>
        <p:spPr>
          <a:xfrm rot="16200000">
            <a:off x="10682598" y="1955592"/>
            <a:ext cx="1927896" cy="1118205"/>
          </a:xfrm>
          <a:custGeom>
            <a:avLst/>
            <a:gdLst>
              <a:gd name="connsiteX0" fmla="*/ 2949155 w 2952522"/>
              <a:gd name="connsiteY0" fmla="*/ 1166327 h 1221506"/>
              <a:gd name="connsiteX1" fmla="*/ 0 w 2952522"/>
              <a:gd name="connsiteY1" fmla="*/ 1166327 h 1221506"/>
              <a:gd name="connsiteX2" fmla="*/ 0 w 2952522"/>
              <a:gd name="connsiteY2" fmla="*/ 0 h 1221506"/>
              <a:gd name="connsiteX3" fmla="*/ 1476261 w 2952522"/>
              <a:gd name="connsiteY3" fmla="*/ 0 h 1221506"/>
              <a:gd name="connsiteX4" fmla="*/ 2944900 w 2952522"/>
              <a:gd name="connsiteY4" fmla="*/ 1096606 h 1221506"/>
              <a:gd name="connsiteX5" fmla="*/ 2952522 w 2952522"/>
              <a:gd name="connsiteY5" fmla="*/ 1221497 h 1221506"/>
              <a:gd name="connsiteX6" fmla="*/ 2952521 w 2952522"/>
              <a:gd name="connsiteY6" fmla="*/ 1221506 h 1221506"/>
              <a:gd name="connsiteX7" fmla="*/ 2952521 w 2952522"/>
              <a:gd name="connsiteY7" fmla="*/ 1221488 h 122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2522" h="1221506">
                <a:moveTo>
                  <a:pt x="2949155" y="1166327"/>
                </a:moveTo>
                <a:lnTo>
                  <a:pt x="0" y="1166327"/>
                </a:lnTo>
                <a:lnTo>
                  <a:pt x="0" y="0"/>
                </a:lnTo>
                <a:lnTo>
                  <a:pt x="1476261" y="0"/>
                </a:lnTo>
                <a:cubicBezTo>
                  <a:pt x="2240620" y="0"/>
                  <a:pt x="2869301" y="480659"/>
                  <a:pt x="2944900" y="1096606"/>
                </a:cubicBezTo>
                <a:close/>
                <a:moveTo>
                  <a:pt x="2952522" y="1221497"/>
                </a:moveTo>
                <a:lnTo>
                  <a:pt x="2952521" y="1221506"/>
                </a:lnTo>
                <a:lnTo>
                  <a:pt x="2952521" y="1221488"/>
                </a:lnTo>
                <a:close/>
              </a:path>
            </a:pathLst>
          </a:custGeom>
          <a:solidFill>
            <a:srgbClr val="46BDC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CC76C-1D66-26AE-77EA-1FA204CE632A}"/>
              </a:ext>
            </a:extLst>
          </p:cNvPr>
          <p:cNvSpPr/>
          <p:nvPr/>
        </p:nvSpPr>
        <p:spPr>
          <a:xfrm>
            <a:off x="9907467" y="-46701"/>
            <a:ext cx="1166327" cy="36855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7F239C-CD55-A79E-F35D-A9D93770F07B}"/>
              </a:ext>
            </a:extLst>
          </p:cNvPr>
          <p:cNvGrpSpPr/>
          <p:nvPr/>
        </p:nvGrpSpPr>
        <p:grpSpPr>
          <a:xfrm>
            <a:off x="8394853" y="758332"/>
            <a:ext cx="689589" cy="676734"/>
            <a:chOff x="8394853" y="758332"/>
            <a:chExt cx="689589" cy="676734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D169F3-9924-14C2-58B8-8F7EFB71C87F}"/>
                </a:ext>
              </a:extLst>
            </p:cNvPr>
            <p:cNvSpPr/>
            <p:nvPr/>
          </p:nvSpPr>
          <p:spPr>
            <a:xfrm>
              <a:off x="8394853" y="897877"/>
              <a:ext cx="537189" cy="537189"/>
            </a:xfrm>
            <a:prstGeom prst="ellipse">
              <a:avLst/>
            </a:prstGeom>
            <a:solidFill>
              <a:srgbClr val="4E8CBA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1DFC18F-63C8-E613-7E55-2EFCA6586404}"/>
                </a:ext>
              </a:extLst>
            </p:cNvPr>
            <p:cNvSpPr/>
            <p:nvPr/>
          </p:nvSpPr>
          <p:spPr>
            <a:xfrm>
              <a:off x="8547253" y="758332"/>
              <a:ext cx="537189" cy="537189"/>
            </a:xfrm>
            <a:prstGeom prst="ellipse">
              <a:avLst/>
            </a:prstGeom>
            <a:noFill/>
            <a:ln w="22225"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790881-8C35-F4DC-E9B6-10A28F6F1386}"/>
              </a:ext>
            </a:extLst>
          </p:cNvPr>
          <p:cNvGrpSpPr/>
          <p:nvPr/>
        </p:nvGrpSpPr>
        <p:grpSpPr>
          <a:xfrm>
            <a:off x="2242317" y="5668457"/>
            <a:ext cx="689589" cy="676734"/>
            <a:chOff x="8394853" y="758332"/>
            <a:chExt cx="689589" cy="676734"/>
          </a:xfrm>
          <a:effectLst>
            <a:outerShdw blurRad="50800" dist="38100" dir="8100000" algn="tr" rotWithShape="0">
              <a:prstClr val="black"/>
            </a:outerShdw>
          </a:effectLst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62B30-93D6-09DD-E30D-3FDF14FA410B}"/>
                </a:ext>
              </a:extLst>
            </p:cNvPr>
            <p:cNvSpPr/>
            <p:nvPr/>
          </p:nvSpPr>
          <p:spPr>
            <a:xfrm>
              <a:off x="8394853" y="897877"/>
              <a:ext cx="537189" cy="537189"/>
            </a:xfrm>
            <a:prstGeom prst="ellipse">
              <a:avLst/>
            </a:prstGeom>
            <a:solidFill>
              <a:srgbClr val="3FC1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DFA8F0-28C8-524F-BF95-8EA178A8F49C}"/>
                </a:ext>
              </a:extLst>
            </p:cNvPr>
            <p:cNvSpPr/>
            <p:nvPr/>
          </p:nvSpPr>
          <p:spPr>
            <a:xfrm>
              <a:off x="8547253" y="758332"/>
              <a:ext cx="537189" cy="537189"/>
            </a:xfrm>
            <a:prstGeom prst="ellipse">
              <a:avLst/>
            </a:prstGeom>
            <a:noFill/>
            <a:ln w="22225"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1A0B110-29D6-C8F7-D809-DC44959EB09F}"/>
              </a:ext>
            </a:extLst>
          </p:cNvPr>
          <p:cNvSpPr/>
          <p:nvPr/>
        </p:nvSpPr>
        <p:spPr>
          <a:xfrm>
            <a:off x="22034" y="22035"/>
            <a:ext cx="2284532" cy="1839539"/>
          </a:xfrm>
          <a:custGeom>
            <a:avLst/>
            <a:gdLst>
              <a:gd name="connsiteX0" fmla="*/ 0 w 2284532"/>
              <a:gd name="connsiteY0" fmla="*/ 0 h 1839539"/>
              <a:gd name="connsiteX1" fmla="*/ 1039669 w 2284532"/>
              <a:gd name="connsiteY1" fmla="*/ 0 h 1839539"/>
              <a:gd name="connsiteX2" fmla="*/ 1073383 w 2284532"/>
              <a:gd name="connsiteY2" fmla="*/ 12340 h 1839539"/>
              <a:gd name="connsiteX3" fmla="*/ 2284532 w 2284532"/>
              <a:gd name="connsiteY3" fmla="*/ 1839539 h 1839539"/>
              <a:gd name="connsiteX4" fmla="*/ 1293014 w 2284532"/>
              <a:gd name="connsiteY4" fmla="*/ 1839539 h 1839539"/>
              <a:gd name="connsiteX5" fmla="*/ 301496 w 2284532"/>
              <a:gd name="connsiteY5" fmla="*/ 848021 h 1839539"/>
              <a:gd name="connsiteX6" fmla="*/ 6649 w 2284532"/>
              <a:gd name="connsiteY6" fmla="*/ 892598 h 1839539"/>
              <a:gd name="connsiteX7" fmla="*/ 0 w 2284532"/>
              <a:gd name="connsiteY7" fmla="*/ 895031 h 183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4532" h="1839539">
                <a:moveTo>
                  <a:pt x="0" y="0"/>
                </a:moveTo>
                <a:lnTo>
                  <a:pt x="1039669" y="0"/>
                </a:lnTo>
                <a:lnTo>
                  <a:pt x="1073383" y="12340"/>
                </a:lnTo>
                <a:cubicBezTo>
                  <a:pt x="1785125" y="313381"/>
                  <a:pt x="2284532" y="1018138"/>
                  <a:pt x="2284532" y="1839539"/>
                </a:cubicBezTo>
                <a:lnTo>
                  <a:pt x="1293014" y="1839539"/>
                </a:lnTo>
                <a:cubicBezTo>
                  <a:pt x="1293014" y="1291939"/>
                  <a:pt x="849096" y="848021"/>
                  <a:pt x="301496" y="848021"/>
                </a:cubicBezTo>
                <a:cubicBezTo>
                  <a:pt x="198821" y="848021"/>
                  <a:pt x="99791" y="863628"/>
                  <a:pt x="6649" y="892598"/>
                </a:cubicBezTo>
                <a:lnTo>
                  <a:pt x="0" y="895031"/>
                </a:lnTo>
                <a:close/>
              </a:path>
            </a:pathLst>
          </a:custGeom>
          <a:solidFill>
            <a:srgbClr val="DD5462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FF5A2DD-B096-0BD6-5A4A-3D302ADF1383}"/>
              </a:ext>
            </a:extLst>
          </p:cNvPr>
          <p:cNvSpPr/>
          <p:nvPr/>
        </p:nvSpPr>
        <p:spPr>
          <a:xfrm>
            <a:off x="1183686" y="644219"/>
            <a:ext cx="1681983" cy="6763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>
                <a:solidFill>
                  <a:srgbClr val="3FC1A0"/>
                </a:solidFill>
                <a:latin typeface="Roboto" pitchFamily="2" charset="0"/>
                <a:ea typeface="Roboto" pitchFamily="2" charset="0"/>
              </a:rPr>
              <a:t>/ / / / /</a:t>
            </a:r>
            <a:endParaRPr lang="en-US" sz="2800" b="1" i="1" dirty="0">
              <a:solidFill>
                <a:srgbClr val="3FC1A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6C2AA8-AD3F-6DBC-6325-048D560A1521}"/>
              </a:ext>
            </a:extLst>
          </p:cNvPr>
          <p:cNvSpPr/>
          <p:nvPr/>
        </p:nvSpPr>
        <p:spPr>
          <a:xfrm>
            <a:off x="3546682" y="38183"/>
            <a:ext cx="5092095" cy="223625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228AED-5023-112A-EC60-26D457FFBFB8}"/>
              </a:ext>
            </a:extLst>
          </p:cNvPr>
          <p:cNvSpPr/>
          <p:nvPr/>
        </p:nvSpPr>
        <p:spPr>
          <a:xfrm>
            <a:off x="3548954" y="6605056"/>
            <a:ext cx="5092095" cy="223625"/>
          </a:xfrm>
          <a:prstGeom prst="rect">
            <a:avLst/>
          </a:prstGeom>
          <a:solidFill>
            <a:srgbClr val="FFFFFF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5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02BD6D-A81B-2150-9FFF-7064470936E9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Weight - Distribution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AEB51E1-03EA-4535-A503-B70C082C0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3" y="293980"/>
            <a:ext cx="530247" cy="53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C591C4-268C-CABB-5268-30D714223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162482"/>
              </p:ext>
            </p:extLst>
          </p:nvPr>
        </p:nvGraphicFramePr>
        <p:xfrm>
          <a:off x="151667" y="1211852"/>
          <a:ext cx="11878752" cy="206469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133429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1622011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621122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181580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Inc/Dec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56413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kern="1200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R="9525" marT="9525" marB="0" anchor="ctr"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kern="1200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L="45720" marR="9525" marT="9525" marB="0" anchor="ctr"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399,230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-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458,720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    -  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59,490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7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 - WC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52,454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13.14%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65,032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12,578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49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- Zone A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255,863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64.09%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292,318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63.72%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36,455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- Zone B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51,248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12.84%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58,614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12.78%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7,367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- Zone 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39,666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9.94%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42,756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9.32%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3,090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Average Daily Weight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17,358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18,349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 -  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991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16A381-2835-F3D8-35D8-92EB806C3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504038"/>
              </p:ext>
            </p:extLst>
          </p:nvPr>
        </p:nvGraphicFramePr>
        <p:xfrm>
          <a:off x="151666" y="3340860"/>
          <a:ext cx="9015480" cy="334340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025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312367559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1567234502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131498732"/>
                    </a:ext>
                  </a:extLst>
                </a:gridCol>
              </a:tblGrid>
              <a:tr h="5724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LHE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92,062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1,233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93,296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20.34%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KHI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74,815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75,037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272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ISB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67,355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68,761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14.99%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LYP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16,874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1,663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1,299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19,836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MUX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12,266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2,618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670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15,553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449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GUJ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3,364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14,700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3.20%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31531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PEW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12,353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2,148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14,643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3.19%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49191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SKT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8,358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1,841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3,689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13,888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3.03%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144833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HDD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8,273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1,120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2,138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11,530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2.51%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112297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SWL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3,551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5,437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597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9,585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2.09%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575643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50,292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41,095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30,504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121,891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26.57%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97982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357,349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58,614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42,756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458,720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29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5E179F-913A-988C-0C2C-1CCA07F6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229200"/>
              </p:ext>
            </p:extLst>
          </p:nvPr>
        </p:nvGraphicFramePr>
        <p:xfrm>
          <a:off x="9331287" y="3340860"/>
          <a:ext cx="2696574" cy="334340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348287">
                  <a:extLst>
                    <a:ext uri="{9D8B030D-6E8A-4147-A177-3AD203B41FA5}">
                      <a16:colId xmlns:a16="http://schemas.microsoft.com/office/drawing/2014/main" val="296056533"/>
                    </a:ext>
                  </a:extLst>
                </a:gridCol>
                <a:gridCol w="1348287">
                  <a:extLst>
                    <a:ext uri="{9D8B030D-6E8A-4147-A177-3AD203B41FA5}">
                      <a16:colId xmlns:a16="http://schemas.microsoft.com/office/drawing/2014/main" val="2161727228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9979"/>
                  </a:ext>
                </a:extLst>
              </a:tr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76,180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19.08%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293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65,177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997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56,501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14.15%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421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16,690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81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13,899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4754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13,187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3.30%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391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12,119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3.04%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6115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12,327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3.09%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9393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10,559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8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10,665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2.67%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159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111,927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28.04%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15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399,230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8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761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29E2514-9F9A-2005-09CE-A60DCD2F4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586274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8A587D1-DA83-ACE0-A795-32FF25CA1F86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C09208-110E-62BE-F190-28B3FDBB0B5E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Weight – Trend MoM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F177A92-1C28-06D1-EE0C-30ABD3790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3" y="293980"/>
            <a:ext cx="530247" cy="53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621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046340-3A25-7C11-0E03-154EDCFCAB17}"/>
              </a:ext>
            </a:extLst>
          </p:cNvPr>
          <p:cNvSpPr/>
          <p:nvPr/>
        </p:nvSpPr>
        <p:spPr>
          <a:xfrm>
            <a:off x="55085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6" y="341522"/>
            <a:ext cx="3294046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Weight - Returns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9BCA725-6666-A437-ADD4-8F9BF1635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509076"/>
              </p:ext>
            </p:extLst>
          </p:nvPr>
        </p:nvGraphicFramePr>
        <p:xfrm>
          <a:off x="151668" y="1211852"/>
          <a:ext cx="5892994" cy="234516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900811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Inc/Dec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96908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kern="1200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R="9525" marT="9525" marB="0" anchor="ctr"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kern="1200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L="45720" marR="9525" marT="9525" marB="0" anchor="ctr"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Return Weight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54,635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13.69%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58,007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12.65%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3,372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6,160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7,307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1,147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A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30,877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7.73%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33,919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3,042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B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9,205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2.31%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9,348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2.04%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8,393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2.10%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7,433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1.62%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(960)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With charges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11,494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2.88%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12,857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2.80%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1,363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With no charges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43,141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10.81%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45,150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9.84%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2,008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2679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B59E525-B1CA-DBED-9032-FB753920C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29232"/>
              </p:ext>
            </p:extLst>
          </p:nvPr>
        </p:nvGraphicFramePr>
        <p:xfrm>
          <a:off x="151668" y="3628844"/>
          <a:ext cx="5892994" cy="302798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39090631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05629390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95275409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68457067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4285738112"/>
                    </a:ext>
                  </a:extLst>
                </a:gridCol>
                <a:gridCol w="900811">
                  <a:extLst>
                    <a:ext uri="{9D8B030D-6E8A-4147-A177-3AD203B41FA5}">
                      <a16:colId xmlns:a16="http://schemas.microsoft.com/office/drawing/2014/main" val="1074190916"/>
                    </a:ext>
                  </a:extLst>
                </a:gridCol>
              </a:tblGrid>
              <a:tr h="239068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Destination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51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LHE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8,897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16.28%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10,964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18.90%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16.07%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53204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ISB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6,602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12.08%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8,105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13.97%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15.64%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03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KHI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6,102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11.17%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7,786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13.42%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20.19%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9685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LYP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2,455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4.49%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2,550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4.40%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-2.18%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1143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MUX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2,307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4.22%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2,261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3.90%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-7.71%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91084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GUJ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1,997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3.66%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3.66%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12190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SKT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1,866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1,990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3.43%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0.44%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234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PEW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1,611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2.95%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1,887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3.25%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709320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SWL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1,633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2.99%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1,375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2.37%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-20.71%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65164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HDD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1,107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2.03%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1,249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2.15%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6.28%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13862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85725" marR="9525" marT="9525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20,057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36.71%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17,716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30.54%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-16.81%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617417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0344D66-D73C-1C22-2347-3B38221BA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070146"/>
              </p:ext>
            </p:extLst>
          </p:nvPr>
        </p:nvGraphicFramePr>
        <p:xfrm>
          <a:off x="6288832" y="1211852"/>
          <a:ext cx="5658998" cy="267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23C74B7-90DF-A5E8-B500-2A4AC9456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497488"/>
              </p:ext>
            </p:extLst>
          </p:nvPr>
        </p:nvGraphicFramePr>
        <p:xfrm>
          <a:off x="6288832" y="4006708"/>
          <a:ext cx="5658998" cy="267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623BF17-FE44-296A-4D9E-D05503A07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229" y="259601"/>
            <a:ext cx="597266" cy="597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480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02BD6D-A81B-2150-9FFF-7064470936E9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Weight Charges - Distribution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C591C4-268C-CABB-5268-30D714223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073024"/>
              </p:ext>
            </p:extLst>
          </p:nvPr>
        </p:nvGraphicFramePr>
        <p:xfrm>
          <a:off x="151667" y="1211852"/>
          <a:ext cx="11878752" cy="207476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133429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1622011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621122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181580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Inc/Dec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60332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kern="1200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R="9525" marT="9525" marB="0" anchor="ctr"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kern="1200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L="45720" marR="9525" marT="9525" marB="0" anchor="ctr"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Charges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67,023,154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-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77,491,003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  -  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10,467,849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 Charges - WC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7,045,937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10.51%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8,381,080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10.82%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1,335,143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 Charges- Zone A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40,057,993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59.77%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46,845,308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60.45%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6,787,315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 Charges- Zone B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9,687,850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14.45%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11,147,998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14.39%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1,460,148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78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 Charges- Zone 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10,231,374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15.27%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11,116,617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14.35%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885,243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Average Daily Weight Charges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2,914,050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3,099,640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185,590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16A381-2835-F3D8-35D8-92EB806C3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879816"/>
              </p:ext>
            </p:extLst>
          </p:nvPr>
        </p:nvGraphicFramePr>
        <p:xfrm>
          <a:off x="151666" y="3340860"/>
          <a:ext cx="9015480" cy="333861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025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312367559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1567234502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131498732"/>
                    </a:ext>
                  </a:extLst>
                </a:gridCol>
              </a:tblGrid>
              <a:tr h="6035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LHE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14,305,058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288,477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14,593,535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18.83%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ISB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10,613,350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22,035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372,013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11,007,398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14.20%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KHI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10,395,825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59,820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10,455,865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13.49%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LYP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2,719,805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335,012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323,631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3,378,448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SKT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1,296,822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414,683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1,017,228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2,728,733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3.52%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MUX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1,980,326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487,398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177,740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2,645,464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315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PEW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2,018,632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29,456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568,072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2,616,160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491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GUJ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1,730,765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717,380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37,865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2,486,010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3.21%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1448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HDD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1,416,043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224,292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566,015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2,206,350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2.85%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1122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SWL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529,046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905,626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154,537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1,589,209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2.05%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5756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8,220,714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7,723,419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7,839,696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23,783,829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30.69%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97982"/>
                  </a:ext>
                </a:extLst>
              </a:tr>
              <a:tr h="22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55,226,388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11,147,998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11,116,617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77,491,003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29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5E179F-913A-988C-0C2C-1CCA07F6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965032"/>
              </p:ext>
            </p:extLst>
          </p:nvPr>
        </p:nvGraphicFramePr>
        <p:xfrm>
          <a:off x="9331287" y="3340860"/>
          <a:ext cx="2696574" cy="334670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348287">
                  <a:extLst>
                    <a:ext uri="{9D8B030D-6E8A-4147-A177-3AD203B41FA5}">
                      <a16:colId xmlns:a16="http://schemas.microsoft.com/office/drawing/2014/main" val="296056533"/>
                    </a:ext>
                  </a:extLst>
                </a:gridCol>
                <a:gridCol w="1348287">
                  <a:extLst>
                    <a:ext uri="{9D8B030D-6E8A-4147-A177-3AD203B41FA5}">
                      <a16:colId xmlns:a16="http://schemas.microsoft.com/office/drawing/2014/main" val="2161727228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99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11,849,931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17.68%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293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9,163,246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13.67%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997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9,218,499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13.75%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421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2,887,350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81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2,365,452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3.53%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4754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2,291,171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391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2,196,437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6115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2,290,365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9393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1,952,505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2.91%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8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1,875,260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2.80%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159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20,932,939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31.23%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15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67,023,154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84311"/>
                  </a:ext>
                </a:extLst>
              </a:tr>
            </a:tbl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E38E77-2238-791B-E387-5DEF6C3CE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2" y="303170"/>
            <a:ext cx="671950" cy="484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25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29E2514-9F9A-2005-09CE-A60DCD2F4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347222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F95A8E-0627-306A-36B8-25E58E0CC2E1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D222F7-97C8-0750-7539-043A1DE1F88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Weight Charges – Trend MoM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B0B601E-28B0-04AA-4CC7-C1B43D6BA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2" y="303170"/>
            <a:ext cx="671950" cy="484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983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46C00C47-AAB6-85C4-5F0D-EB34B5FE9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9572"/>
              </p:ext>
            </p:extLst>
          </p:nvPr>
        </p:nvGraphicFramePr>
        <p:xfrm>
          <a:off x="192181" y="1019051"/>
          <a:ext cx="4873943" cy="80423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77835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1091324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1102392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1102392">
                  <a:extLst>
                    <a:ext uri="{9D8B030D-6E8A-4147-A177-3AD203B41FA5}">
                      <a16:colId xmlns:a16="http://schemas.microsoft.com/office/drawing/2014/main" val="3301220812"/>
                    </a:ext>
                  </a:extLst>
                </a:gridCol>
              </a:tblGrid>
              <a:tr h="2497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E6E6E6"/>
                          </a:solidFill>
                          <a:latin typeface="Roboto" pitchFamily="2" charset="0"/>
                          <a:ea typeface="Roboto" pitchFamily="2" charset="0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rgbClr val="E6E6E6"/>
                          </a:solidFill>
                          <a:latin typeface="Roboto" pitchFamily="2" charset="0"/>
                          <a:ea typeface="Roboto" pitchFamily="2" charset="0"/>
                          <a:cs typeface="+mn-cs"/>
                        </a:rPr>
                        <a:t>Inc/Dec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  <a:tr h="2497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FSC Charges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8,424,217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10,014,728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1,590,511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916230"/>
                  </a:ext>
                </a:extLst>
              </a:tr>
              <a:tr h="2497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FSC %age on Portfolio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12.57%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12.92%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0.35%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936794"/>
                  </a:ext>
                </a:extLst>
              </a:tr>
            </a:tbl>
          </a:graphicData>
        </a:graphic>
      </p:graphicFrame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FSC Charges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66EA8A2-CE1F-A19E-FD62-90CB3A8ED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78" y="319141"/>
            <a:ext cx="532338" cy="457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D394863-A2F2-C11B-FD93-EFDD482F1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20493"/>
              </p:ext>
            </p:extLst>
          </p:nvPr>
        </p:nvGraphicFramePr>
        <p:xfrm>
          <a:off x="209006" y="1868394"/>
          <a:ext cx="4857119" cy="492764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053737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879015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974789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974789">
                  <a:extLst>
                    <a:ext uri="{9D8B030D-6E8A-4147-A177-3AD203B41FA5}">
                      <a16:colId xmlns:a16="http://schemas.microsoft.com/office/drawing/2014/main" val="3301220812"/>
                    </a:ext>
                  </a:extLst>
                </a:gridCol>
                <a:gridCol w="974789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</a:tblGrid>
              <a:tr h="28659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boto" pitchFamily="2" charset="0"/>
                          <a:ea typeface="Roboto" pitchFamily="2" charset="0"/>
                        </a:rPr>
                        <a:t>FSC %age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rgbClr val="E6E6E6"/>
                          </a:solidFill>
                          <a:latin typeface="Roboto" pitchFamily="2" charset="0"/>
                          <a:ea typeface="Roboto" pitchFamily="2" charset="0"/>
                          <a:cs typeface="+mn-cs"/>
                        </a:rPr>
                        <a:t>Active Customers for the Month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FAAD5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FAAD5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FAAD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12149"/>
                  </a:ext>
                </a:extLst>
              </a:tr>
              <a:tr h="292117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anchor="ctr">
                    <a:solidFill>
                      <a:srgbClr val="3FC1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66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3.02%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53087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0.05%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91944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5.00%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0.22%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28186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6.00%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3775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7.00%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916663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8.00%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39240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8.50%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392275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537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24.61%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593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25.56%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9559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11.00%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106548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12.00%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0.82%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0.95%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30991"/>
                  </a:ext>
                </a:extLst>
              </a:tr>
              <a:tr h="223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13.00%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0.27%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3643126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14.00%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26331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15.00%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11.18%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11.90%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3848291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16.00%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0.05%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69154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17.00%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931915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18.00%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0.05%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8860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20.00%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1303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59.72%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1327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57.20%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701336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22.00%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250935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25.00%</a:t>
                      </a:r>
                    </a:p>
                  </a:txBody>
                  <a:tcPr marL="9525" marR="9525" marT="9525" marB="0" anchor="b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0.05%</a:t>
                      </a:r>
                    </a:p>
                  </a:txBody>
                  <a:tcPr marL="9525" marR="9525" marT="9525" marB="0" anchor="b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b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43458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30.00%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523873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73D889A-69C2-A2C4-FAC1-82F38E646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713425"/>
              </p:ext>
            </p:extLst>
          </p:nvPr>
        </p:nvGraphicFramePr>
        <p:xfrm>
          <a:off x="5269835" y="1020356"/>
          <a:ext cx="6729984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659EFE9-7776-CA87-BB83-F196BA73AC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896381"/>
              </p:ext>
            </p:extLst>
          </p:nvPr>
        </p:nvGraphicFramePr>
        <p:xfrm>
          <a:off x="5269322" y="3801108"/>
          <a:ext cx="6729984" cy="2777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6023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Cash Handling Charges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9F2751-E74F-F447-AB72-EC33E819F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60" y="297454"/>
            <a:ext cx="539831" cy="539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13A97DC-DDE0-5496-FE43-A4EAA43F6F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847863"/>
              </p:ext>
            </p:extLst>
          </p:nvPr>
        </p:nvGraphicFramePr>
        <p:xfrm>
          <a:off x="128254" y="1279608"/>
          <a:ext cx="5930422" cy="5391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729A19-E80F-8EFF-C12A-D27C4E180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085163"/>
              </p:ext>
            </p:extLst>
          </p:nvPr>
        </p:nvGraphicFramePr>
        <p:xfrm>
          <a:off x="6160127" y="1279607"/>
          <a:ext cx="5930422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05BF1F6-B619-EDFD-BFAD-18B4BCE66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39896"/>
              </p:ext>
            </p:extLst>
          </p:nvPr>
        </p:nvGraphicFramePr>
        <p:xfrm>
          <a:off x="6160127" y="4018955"/>
          <a:ext cx="5930422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8688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Total Revenue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3" y="288884"/>
            <a:ext cx="540440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99623E-80DD-0383-2075-A1BCE3DA8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467100"/>
              </p:ext>
            </p:extLst>
          </p:nvPr>
        </p:nvGraphicFramePr>
        <p:xfrm>
          <a:off x="151667" y="1211852"/>
          <a:ext cx="11878752" cy="235430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133429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1622011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621122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181580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Inc / (Dec)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69476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kern="1200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R="9525" marT="9525" marB="0" anchor="ctr"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77,586,249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-  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89,858,926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-  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12,272,677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 - WC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8,988,637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11.59%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10,364,820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11.53%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1,376,184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- Zone A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46,882,774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60.43%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55,148,019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61.37%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8,265,245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- Zone B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11,233,938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14.48%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12,944,071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14.40%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1,710,133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- Zone 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10,480,901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13.51%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11,402,016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12.69%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921,114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- COD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67,319,721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86.77%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78,541,415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87.41%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11,221,695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- NCOD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10,266,529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13.23%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11,317,511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12.59%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1,050,982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4023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Average Daily Revenue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3,373,315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3,594,357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221,042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848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1DDE08-81C2-D43C-24F0-196855CE5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13630"/>
              </p:ext>
            </p:extLst>
          </p:nvPr>
        </p:nvGraphicFramePr>
        <p:xfrm>
          <a:off x="151666" y="3658109"/>
          <a:ext cx="9015480" cy="30175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025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312367559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1567234502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13149873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LHE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16,935,790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336,107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17,271,897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19.22%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KHI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12,783,068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364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60,923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12,844,355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14.29%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ISB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12,523,915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25,732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379,592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12,929,239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LYP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3,182,795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391,297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335,581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3,909,674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GUJ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2,018,868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831,002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38,609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2,888,480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MUX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2,307,479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570,247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181,697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3,059,423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315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SKT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1,514,008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479,878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1,042,790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3,036,677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491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PEW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2,374,311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34,643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579,306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2,988,260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1448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HDD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1,657,582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262,419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577,335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2,497,336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2.78%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1122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SWL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616,854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1,051,321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157,650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1,825,825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2.03%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5756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9,598,169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8,961,060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8,048,532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26,607,761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29.61%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979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65,512,839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12,944,071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11,402,016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89,858,926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29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E08CFF-70DA-E750-A9D6-7F8F36AC5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435328"/>
              </p:ext>
            </p:extLst>
          </p:nvPr>
        </p:nvGraphicFramePr>
        <p:xfrm>
          <a:off x="9331287" y="3658109"/>
          <a:ext cx="2696574" cy="301265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348287">
                  <a:extLst>
                    <a:ext uri="{9D8B030D-6E8A-4147-A177-3AD203B41FA5}">
                      <a16:colId xmlns:a16="http://schemas.microsoft.com/office/drawing/2014/main" val="296056533"/>
                    </a:ext>
                  </a:extLst>
                </a:gridCol>
                <a:gridCol w="1348287">
                  <a:extLst>
                    <a:ext uri="{9D8B030D-6E8A-4147-A177-3AD203B41FA5}">
                      <a16:colId xmlns:a16="http://schemas.microsoft.com/office/drawing/2014/main" val="2161727228"/>
                    </a:ext>
                  </a:extLst>
                </a:gridCol>
              </a:tblGrid>
              <a:tr h="269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99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14,050,187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18.11%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293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11,358,872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14.64%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997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10,720,754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13.82%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421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3,349,553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81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2,661,483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4754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2,656,321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391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2,644,228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6115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2,523,282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3.25%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9393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2,209,322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2.85%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8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2,140,654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2.76%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159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23,271,593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29.99%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15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77,586,249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8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981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Total Revenue – Trend MoM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3" y="288884"/>
            <a:ext cx="540440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7D11DA6-DBC1-4822-8EEB-0999CE18F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720211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402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Return Revenue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3" y="288884"/>
            <a:ext cx="540440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558A9F-7753-4126-2BA3-4E95CFEC1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353312"/>
              </p:ext>
            </p:extLst>
          </p:nvPr>
        </p:nvGraphicFramePr>
        <p:xfrm>
          <a:off x="151668" y="1211852"/>
          <a:ext cx="5937160" cy="189710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944977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Description</a:t>
                      </a:r>
                    </a:p>
                  </a:txBody>
                  <a:tcPr marL="85725"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Inc / (Dec)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74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Return Revenue</a:t>
                      </a:r>
                    </a:p>
                  </a:txBody>
                  <a:tcPr marL="857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706,435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810,206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103,771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WC</a:t>
                      </a:r>
                    </a:p>
                  </a:txBody>
                  <a:tcPr marL="857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114,325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131,120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16,795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Zone A</a:t>
                      </a:r>
                    </a:p>
                  </a:txBody>
                  <a:tcPr marL="857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379,780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53.76%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421,790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52.06%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42,010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Zone B</a:t>
                      </a:r>
                    </a:p>
                  </a:txBody>
                  <a:tcPr marL="857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118,120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16.72%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140,667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22,547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Zone C</a:t>
                      </a:r>
                    </a:p>
                  </a:txBody>
                  <a:tcPr marL="857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94,210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13.34%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116,629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22,419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867564-C216-46F1-8B58-1B2910847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06636"/>
              </p:ext>
            </p:extLst>
          </p:nvPr>
        </p:nvGraphicFramePr>
        <p:xfrm>
          <a:off x="151668" y="3188164"/>
          <a:ext cx="5937159" cy="34747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66130">
                  <a:extLst>
                    <a:ext uri="{9D8B030D-6E8A-4147-A177-3AD203B41FA5}">
                      <a16:colId xmlns:a16="http://schemas.microsoft.com/office/drawing/2014/main" val="3909063161"/>
                    </a:ext>
                  </a:extLst>
                </a:gridCol>
                <a:gridCol w="921253">
                  <a:extLst>
                    <a:ext uri="{9D8B030D-6E8A-4147-A177-3AD203B41FA5}">
                      <a16:colId xmlns:a16="http://schemas.microsoft.com/office/drawing/2014/main" val="3705629390"/>
                    </a:ext>
                  </a:extLst>
                </a:gridCol>
                <a:gridCol w="810703">
                  <a:extLst>
                    <a:ext uri="{9D8B030D-6E8A-4147-A177-3AD203B41FA5}">
                      <a16:colId xmlns:a16="http://schemas.microsoft.com/office/drawing/2014/main" val="1952754093"/>
                    </a:ext>
                  </a:extLst>
                </a:gridCol>
                <a:gridCol w="921253">
                  <a:extLst>
                    <a:ext uri="{9D8B030D-6E8A-4147-A177-3AD203B41FA5}">
                      <a16:colId xmlns:a16="http://schemas.microsoft.com/office/drawing/2014/main" val="1968457067"/>
                    </a:ext>
                  </a:extLst>
                </a:gridCol>
                <a:gridCol w="810258">
                  <a:extLst>
                    <a:ext uri="{9D8B030D-6E8A-4147-A177-3AD203B41FA5}">
                      <a16:colId xmlns:a16="http://schemas.microsoft.com/office/drawing/2014/main" val="4285738112"/>
                    </a:ext>
                  </a:extLst>
                </a:gridCol>
                <a:gridCol w="907562">
                  <a:extLst>
                    <a:ext uri="{9D8B030D-6E8A-4147-A177-3AD203B41FA5}">
                      <a16:colId xmlns:a16="http://schemas.microsoft.com/office/drawing/2014/main" val="1074190916"/>
                    </a:ext>
                  </a:extLst>
                </a:gridCol>
              </a:tblGrid>
              <a:tr h="457200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Destination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5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LHE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119,965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16.98%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143,797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17.75%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4.51%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5320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KHI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100,275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14.19%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93,145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11.50%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-19.01%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0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ISB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81,640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11.56%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81,095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10.01%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-13.39%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968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DIK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5,265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0.75%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5,275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-12.64%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114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LYP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3.54%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27,990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-2.38%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9108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MUX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24,175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25,270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-8.86%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1219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PEW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18,115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2.56%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17,253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2.13%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-16.96%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234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GUJ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24,150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27,015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-2.46%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7093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SKT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21,420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3.03%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26,960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9.74%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6516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HDD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13,360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1.89%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18,950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2.34%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23.67%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1386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273,070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38.65%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343,456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9.67%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617417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C9DA7FB-314F-7CD9-0621-DFF62CB858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155333"/>
              </p:ext>
            </p:extLst>
          </p:nvPr>
        </p:nvGraphicFramePr>
        <p:xfrm>
          <a:off x="6288832" y="1211852"/>
          <a:ext cx="5658998" cy="5451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1785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F8DCD3-5DD8-EB75-BF72-F857678AADCB}"/>
              </a:ext>
            </a:extLst>
          </p:cNvPr>
          <p:cNvGrpSpPr/>
          <p:nvPr/>
        </p:nvGrpSpPr>
        <p:grpSpPr>
          <a:xfrm>
            <a:off x="5409282" y="292438"/>
            <a:ext cx="6299798" cy="6273124"/>
            <a:chOff x="710601" y="171740"/>
            <a:chExt cx="6503596" cy="6514514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9BB1F58-7E0D-876C-61E7-7F5DD142446F}"/>
                </a:ext>
              </a:extLst>
            </p:cNvPr>
            <p:cNvSpPr/>
            <p:nvPr/>
          </p:nvSpPr>
          <p:spPr>
            <a:xfrm>
              <a:off x="4308970" y="331224"/>
              <a:ext cx="2226616" cy="2429687"/>
            </a:xfrm>
            <a:custGeom>
              <a:avLst/>
              <a:gdLst>
                <a:gd name="connsiteX0" fmla="*/ 640781 w 2226616"/>
                <a:gd name="connsiteY0" fmla="*/ -76 h 2429687"/>
                <a:gd name="connsiteX1" fmla="*/ 2226404 w 2226616"/>
                <a:gd name="connsiteY1" fmla="*/ 1110184 h 2429687"/>
                <a:gd name="connsiteX2" fmla="*/ 475476 w 2226616"/>
                <a:gd name="connsiteY2" fmla="*/ 2429612 h 2429687"/>
                <a:gd name="connsiteX3" fmla="*/ -213 w 2226616"/>
                <a:gd name="connsiteY3" fmla="*/ 2096528 h 242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6616" h="2429687">
                  <a:moveTo>
                    <a:pt x="640781" y="-76"/>
                  </a:moveTo>
                  <a:cubicBezTo>
                    <a:pt x="1273287" y="193300"/>
                    <a:pt x="1828350" y="581961"/>
                    <a:pt x="2226404" y="1110184"/>
                  </a:cubicBezTo>
                  <a:lnTo>
                    <a:pt x="475476" y="2429612"/>
                  </a:lnTo>
                  <a:cubicBezTo>
                    <a:pt x="356053" y="2271142"/>
                    <a:pt x="189541" y="2154544"/>
                    <a:pt x="-213" y="2096528"/>
                  </a:cubicBezTo>
                  <a:close/>
                </a:path>
              </a:pathLst>
            </a:custGeom>
            <a:solidFill>
              <a:srgbClr val="A0D771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2877225-7823-6EAB-4B31-57B2850FA7E4}"/>
                </a:ext>
              </a:extLst>
            </p:cNvPr>
            <p:cNvSpPr/>
            <p:nvPr/>
          </p:nvSpPr>
          <p:spPr>
            <a:xfrm>
              <a:off x="4831253" y="1503326"/>
              <a:ext cx="2381126" cy="1868491"/>
            </a:xfrm>
            <a:custGeom>
              <a:avLst/>
              <a:gdLst>
                <a:gd name="connsiteX0" fmla="*/ 1750715 w 2381126"/>
                <a:gd name="connsiteY0" fmla="*/ -76 h 1868491"/>
                <a:gd name="connsiteX1" fmla="*/ 2380913 w 2381126"/>
                <a:gd name="connsiteY1" fmla="*/ 1830153 h 1868491"/>
                <a:gd name="connsiteX2" fmla="*/ 188841 w 2381126"/>
                <a:gd name="connsiteY2" fmla="*/ 1868415 h 1868491"/>
                <a:gd name="connsiteX3" fmla="*/ -213 w 2381126"/>
                <a:gd name="connsiteY3" fmla="*/ 1319340 h 186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126" h="1868491">
                  <a:moveTo>
                    <a:pt x="1750715" y="-76"/>
                  </a:moveTo>
                  <a:cubicBezTo>
                    <a:pt x="2148756" y="528147"/>
                    <a:pt x="2369371" y="1168839"/>
                    <a:pt x="2380913" y="1830153"/>
                  </a:cubicBezTo>
                  <a:lnTo>
                    <a:pt x="188841" y="1868415"/>
                  </a:lnTo>
                  <a:cubicBezTo>
                    <a:pt x="185375" y="1670016"/>
                    <a:pt x="119198" y="1477811"/>
                    <a:pt x="-213" y="1319340"/>
                  </a:cubicBezTo>
                  <a:close/>
                </a:path>
              </a:pathLst>
            </a:custGeom>
            <a:solidFill>
              <a:srgbClr val="FAAD56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7AC8D0A-7E2B-DAFB-E48D-C3647CD183AE}"/>
                </a:ext>
              </a:extLst>
            </p:cNvPr>
            <p:cNvSpPr/>
            <p:nvPr/>
          </p:nvSpPr>
          <p:spPr>
            <a:xfrm>
              <a:off x="4851875" y="3410961"/>
              <a:ext cx="2362322" cy="1851104"/>
            </a:xfrm>
            <a:custGeom>
              <a:avLst/>
              <a:gdLst>
                <a:gd name="connsiteX0" fmla="*/ 2361632 w 2362322"/>
                <a:gd name="connsiteY0" fmla="*/ -76 h 1851104"/>
                <a:gd name="connsiteX1" fmla="*/ 1795701 w 2362322"/>
                <a:gd name="connsiteY1" fmla="*/ 1851029 h 1851104"/>
                <a:gd name="connsiteX2" fmla="*/ -213 w 2362322"/>
                <a:gd name="connsiteY2" fmla="*/ 593527 h 1851104"/>
                <a:gd name="connsiteX3" fmla="*/ 169571 w 2362322"/>
                <a:gd name="connsiteY3" fmla="*/ 38186 h 18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2322" h="1851104">
                  <a:moveTo>
                    <a:pt x="2361632" y="-76"/>
                  </a:moveTo>
                  <a:cubicBezTo>
                    <a:pt x="2373187" y="661238"/>
                    <a:pt x="2175065" y="1309234"/>
                    <a:pt x="1795701" y="1851029"/>
                  </a:cubicBezTo>
                  <a:lnTo>
                    <a:pt x="-213" y="593527"/>
                  </a:lnTo>
                  <a:cubicBezTo>
                    <a:pt x="113608" y="430988"/>
                    <a:pt x="173036" y="236585"/>
                    <a:pt x="169571" y="38186"/>
                  </a:cubicBezTo>
                  <a:close/>
                </a:path>
              </a:pathLst>
            </a:custGeom>
            <a:solidFill>
              <a:srgbClr val="46BDC6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ECE572-812D-F47B-F60D-E47C2D99374E}"/>
                </a:ext>
              </a:extLst>
            </p:cNvPr>
            <p:cNvSpPr/>
            <p:nvPr/>
          </p:nvSpPr>
          <p:spPr>
            <a:xfrm>
              <a:off x="4343695" y="4067977"/>
              <a:ext cx="2259686" cy="2422431"/>
            </a:xfrm>
            <a:custGeom>
              <a:avLst/>
              <a:gdLst>
                <a:gd name="connsiteX0" fmla="*/ 2259474 w 2259686"/>
                <a:gd name="connsiteY0" fmla="*/ 1257437 h 2422431"/>
                <a:gd name="connsiteX1" fmla="*/ 713562 w 2259686"/>
                <a:gd name="connsiteY1" fmla="*/ 2422356 h 2422431"/>
                <a:gd name="connsiteX2" fmla="*/ -213 w 2259686"/>
                <a:gd name="connsiteY2" fmla="*/ 349404 h 2422431"/>
                <a:gd name="connsiteX3" fmla="*/ 463559 w 2259686"/>
                <a:gd name="connsiteY3" fmla="*/ -76 h 242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686" h="2422431">
                  <a:moveTo>
                    <a:pt x="2259474" y="1257437"/>
                  </a:moveTo>
                  <a:cubicBezTo>
                    <a:pt x="1880098" y="1799231"/>
                    <a:pt x="1338944" y="2207029"/>
                    <a:pt x="713562" y="2422356"/>
                  </a:cubicBezTo>
                  <a:lnTo>
                    <a:pt x="-213" y="349404"/>
                  </a:lnTo>
                  <a:cubicBezTo>
                    <a:pt x="187404" y="284809"/>
                    <a:pt x="349750" y="162464"/>
                    <a:pt x="463559" y="-76"/>
                  </a:cubicBezTo>
                  <a:close/>
                </a:path>
              </a:pathLst>
            </a:custGeom>
            <a:solidFill>
              <a:srgbClr val="3FC1A0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B57B832-4EC6-B268-3613-7C0374C1FDA6}"/>
                </a:ext>
              </a:extLst>
            </p:cNvPr>
            <p:cNvSpPr/>
            <p:nvPr/>
          </p:nvSpPr>
          <p:spPr>
            <a:xfrm>
              <a:off x="3048873" y="4442667"/>
              <a:ext cx="1935392" cy="2243587"/>
            </a:xfrm>
            <a:custGeom>
              <a:avLst/>
              <a:gdLst>
                <a:gd name="connsiteX0" fmla="*/ 1935180 w 1935392"/>
                <a:gd name="connsiteY0" fmla="*/ 2072876 h 2243587"/>
                <a:gd name="connsiteX1" fmla="*/ -213 w 1935392"/>
                <a:gd name="connsiteY1" fmla="*/ 2106658 h 2243587"/>
                <a:gd name="connsiteX2" fmla="*/ 640781 w 1935392"/>
                <a:gd name="connsiteY2" fmla="*/ 10054 h 2243587"/>
                <a:gd name="connsiteX3" fmla="*/ 1221405 w 1935392"/>
                <a:gd name="connsiteY3" fmla="*/ -76 h 224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392" h="2243587">
                  <a:moveTo>
                    <a:pt x="1935180" y="2072876"/>
                  </a:moveTo>
                  <a:cubicBezTo>
                    <a:pt x="1309798" y="2288215"/>
                    <a:pt x="632305" y="2300034"/>
                    <a:pt x="-213" y="2106658"/>
                  </a:cubicBezTo>
                  <a:lnTo>
                    <a:pt x="640781" y="10054"/>
                  </a:lnTo>
                  <a:cubicBezTo>
                    <a:pt x="830535" y="68069"/>
                    <a:pt x="1033788" y="64532"/>
                    <a:pt x="1221405" y="-76"/>
                  </a:cubicBezTo>
                  <a:close/>
                </a:path>
              </a:pathLst>
            </a:custGeom>
            <a:solidFill>
              <a:srgbClr val="DD5462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860211-E9C6-8BD5-64A7-A5451F04E470}"/>
                </a:ext>
              </a:extLst>
            </p:cNvPr>
            <p:cNvSpPr/>
            <p:nvPr/>
          </p:nvSpPr>
          <p:spPr>
            <a:xfrm>
              <a:off x="1389225" y="4097087"/>
              <a:ext cx="2226604" cy="2429688"/>
            </a:xfrm>
            <a:custGeom>
              <a:avLst/>
              <a:gdLst>
                <a:gd name="connsiteX0" fmla="*/ 1585398 w 2226604"/>
                <a:gd name="connsiteY0" fmla="*/ 2429612 h 2429688"/>
                <a:gd name="connsiteX1" fmla="*/ -213 w 2226604"/>
                <a:gd name="connsiteY1" fmla="*/ 1319341 h 2429688"/>
                <a:gd name="connsiteX2" fmla="*/ 1750702 w 2226604"/>
                <a:gd name="connsiteY2" fmla="*/ -76 h 2429688"/>
                <a:gd name="connsiteX3" fmla="*/ 2226392 w 2226604"/>
                <a:gd name="connsiteY3" fmla="*/ 333008 h 242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6604" h="2429688">
                  <a:moveTo>
                    <a:pt x="1585398" y="2429612"/>
                  </a:moveTo>
                  <a:cubicBezTo>
                    <a:pt x="952892" y="2236224"/>
                    <a:pt x="397829" y="1847576"/>
                    <a:pt x="-213" y="1319341"/>
                  </a:cubicBezTo>
                  <a:lnTo>
                    <a:pt x="1750702" y="-76"/>
                  </a:lnTo>
                  <a:cubicBezTo>
                    <a:pt x="1870126" y="158395"/>
                    <a:pt x="2036638" y="274992"/>
                    <a:pt x="2226392" y="333008"/>
                  </a:cubicBezTo>
                  <a:close/>
                </a:path>
              </a:pathLst>
            </a:custGeom>
            <a:solidFill>
              <a:srgbClr val="FAC004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8B0E643-766E-E557-EEAE-5B14E962F4DD}"/>
                </a:ext>
              </a:extLst>
            </p:cNvPr>
            <p:cNvSpPr/>
            <p:nvPr/>
          </p:nvSpPr>
          <p:spPr>
            <a:xfrm>
              <a:off x="712420" y="3486182"/>
              <a:ext cx="2381126" cy="1868491"/>
            </a:xfrm>
            <a:custGeom>
              <a:avLst/>
              <a:gdLst>
                <a:gd name="connsiteX0" fmla="*/ 629987 w 2381126"/>
                <a:gd name="connsiteY0" fmla="*/ 1868415 h 1868491"/>
                <a:gd name="connsiteX1" fmla="*/ -213 w 2381126"/>
                <a:gd name="connsiteY1" fmla="*/ 38186 h 1868491"/>
                <a:gd name="connsiteX2" fmla="*/ 2191860 w 2381126"/>
                <a:gd name="connsiteY2" fmla="*/ -76 h 1868491"/>
                <a:gd name="connsiteX3" fmla="*/ 2380914 w 2381126"/>
                <a:gd name="connsiteY3" fmla="*/ 548999 h 186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126" h="1868491">
                  <a:moveTo>
                    <a:pt x="629987" y="1868415"/>
                  </a:moveTo>
                  <a:cubicBezTo>
                    <a:pt x="231945" y="1340180"/>
                    <a:pt x="11330" y="699501"/>
                    <a:pt x="-213" y="38186"/>
                  </a:cubicBezTo>
                  <a:lnTo>
                    <a:pt x="2191860" y="-76"/>
                  </a:lnTo>
                  <a:cubicBezTo>
                    <a:pt x="2195326" y="198323"/>
                    <a:pt x="2261502" y="390528"/>
                    <a:pt x="2380914" y="548999"/>
                  </a:cubicBezTo>
                  <a:close/>
                </a:path>
              </a:pathLst>
            </a:custGeom>
            <a:solidFill>
              <a:srgbClr val="4E8CBA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9FD67F2-E931-7E87-7DE0-AD485F090BA1}"/>
                </a:ext>
              </a:extLst>
            </p:cNvPr>
            <p:cNvSpPr/>
            <p:nvPr/>
          </p:nvSpPr>
          <p:spPr>
            <a:xfrm>
              <a:off x="710601" y="1595933"/>
              <a:ext cx="2362322" cy="1851092"/>
            </a:xfrm>
            <a:custGeom>
              <a:avLst/>
              <a:gdLst>
                <a:gd name="connsiteX0" fmla="*/ 265 w 2362322"/>
                <a:gd name="connsiteY0" fmla="*/ 1851017 h 1851092"/>
                <a:gd name="connsiteX1" fmla="*/ 566195 w 2362322"/>
                <a:gd name="connsiteY1" fmla="*/ -76 h 1851092"/>
                <a:gd name="connsiteX2" fmla="*/ 2362110 w 2362322"/>
                <a:gd name="connsiteY2" fmla="*/ 1257425 h 1851092"/>
                <a:gd name="connsiteX3" fmla="*/ 2192326 w 2362322"/>
                <a:gd name="connsiteY3" fmla="*/ 1812754 h 185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2322" h="1851092">
                  <a:moveTo>
                    <a:pt x="265" y="1851017"/>
                  </a:moveTo>
                  <a:cubicBezTo>
                    <a:pt x="-11290" y="1189703"/>
                    <a:pt x="186832" y="541718"/>
                    <a:pt x="566195" y="-76"/>
                  </a:cubicBezTo>
                  <a:lnTo>
                    <a:pt x="2362110" y="1257425"/>
                  </a:lnTo>
                  <a:cubicBezTo>
                    <a:pt x="2248289" y="1419965"/>
                    <a:pt x="2188861" y="1614367"/>
                    <a:pt x="2192326" y="1812754"/>
                  </a:cubicBezTo>
                  <a:close/>
                </a:path>
              </a:pathLst>
            </a:custGeom>
            <a:solidFill>
              <a:srgbClr val="34A853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F6EFD8-ED91-624A-55BA-B09F1DFD25C8}"/>
                </a:ext>
              </a:extLst>
            </p:cNvPr>
            <p:cNvSpPr/>
            <p:nvPr/>
          </p:nvSpPr>
          <p:spPr>
            <a:xfrm>
              <a:off x="1321417" y="367579"/>
              <a:ext cx="2259686" cy="2422431"/>
            </a:xfrm>
            <a:custGeom>
              <a:avLst/>
              <a:gdLst>
                <a:gd name="connsiteX0" fmla="*/ -213 w 2259686"/>
                <a:gd name="connsiteY0" fmla="*/ 1164854 h 2422431"/>
                <a:gd name="connsiteX1" fmla="*/ 1545698 w 2259686"/>
                <a:gd name="connsiteY1" fmla="*/ -76 h 2422431"/>
                <a:gd name="connsiteX2" fmla="*/ 2259474 w 2259686"/>
                <a:gd name="connsiteY2" fmla="*/ 2072887 h 2422431"/>
                <a:gd name="connsiteX3" fmla="*/ 1795701 w 2259686"/>
                <a:gd name="connsiteY3" fmla="*/ 2422356 h 242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686" h="2422431">
                  <a:moveTo>
                    <a:pt x="-213" y="1164854"/>
                  </a:moveTo>
                  <a:cubicBezTo>
                    <a:pt x="379163" y="623048"/>
                    <a:pt x="920317" y="215263"/>
                    <a:pt x="1545698" y="-76"/>
                  </a:cubicBezTo>
                  <a:lnTo>
                    <a:pt x="2259474" y="2072887"/>
                  </a:lnTo>
                  <a:cubicBezTo>
                    <a:pt x="2071857" y="2137483"/>
                    <a:pt x="1909511" y="2259816"/>
                    <a:pt x="1795701" y="2422356"/>
                  </a:cubicBezTo>
                  <a:close/>
                </a:path>
              </a:pathLst>
            </a:custGeom>
            <a:solidFill>
              <a:srgbClr val="AF1724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A7C55B-8F28-C516-79A4-D3F1AC98C327}"/>
                </a:ext>
              </a:extLst>
            </p:cNvPr>
            <p:cNvSpPr/>
            <p:nvPr/>
          </p:nvSpPr>
          <p:spPr>
            <a:xfrm>
              <a:off x="2940534" y="171740"/>
              <a:ext cx="1935392" cy="2243591"/>
            </a:xfrm>
            <a:custGeom>
              <a:avLst/>
              <a:gdLst>
                <a:gd name="connsiteX0" fmla="*/ -213 w 1935392"/>
                <a:gd name="connsiteY0" fmla="*/ 170564 h 2243591"/>
                <a:gd name="connsiteX1" fmla="*/ 1935180 w 1935392"/>
                <a:gd name="connsiteY1" fmla="*/ 136781 h 2243591"/>
                <a:gd name="connsiteX2" fmla="*/ 1294186 w 1935392"/>
                <a:gd name="connsiteY2" fmla="*/ 2233373 h 2243591"/>
                <a:gd name="connsiteX3" fmla="*/ 713562 w 1935392"/>
                <a:gd name="connsiteY3" fmla="*/ 2243515 h 224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392" h="2243591">
                  <a:moveTo>
                    <a:pt x="-213" y="170564"/>
                  </a:moveTo>
                  <a:cubicBezTo>
                    <a:pt x="625169" y="-44776"/>
                    <a:pt x="1302662" y="-56603"/>
                    <a:pt x="1935180" y="136781"/>
                  </a:cubicBezTo>
                  <a:lnTo>
                    <a:pt x="1294186" y="2233373"/>
                  </a:lnTo>
                  <a:cubicBezTo>
                    <a:pt x="1104432" y="2175358"/>
                    <a:pt x="901179" y="2178908"/>
                    <a:pt x="713562" y="2243515"/>
                  </a:cubicBezTo>
                  <a:close/>
                </a:path>
              </a:pathLst>
            </a:custGeom>
            <a:solidFill>
              <a:srgbClr val="90C4E4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1AF4CE-E722-78FE-EEE9-2ED182CF9144}"/>
                </a:ext>
              </a:extLst>
            </p:cNvPr>
            <p:cNvGrpSpPr/>
            <p:nvPr/>
          </p:nvGrpSpPr>
          <p:grpSpPr>
            <a:xfrm>
              <a:off x="2190331" y="1657351"/>
              <a:ext cx="3542511" cy="3541950"/>
              <a:chOff x="4323931" y="1657351"/>
              <a:chExt cx="3542511" cy="3541950"/>
            </a:xfrm>
            <a:solidFill>
              <a:schemeClr val="tx1">
                <a:lumMod val="95000"/>
                <a:lumOff val="5000"/>
                <a:alpha val="31000"/>
              </a:schemeClr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D316E4D-EAF5-449B-7763-7FA5216A7384}"/>
                  </a:ext>
                </a:extLst>
              </p:cNvPr>
              <p:cNvSpPr/>
              <p:nvPr/>
            </p:nvSpPr>
            <p:spPr>
              <a:xfrm>
                <a:off x="6985262" y="3436731"/>
                <a:ext cx="881180" cy="975683"/>
              </a:xfrm>
              <a:custGeom>
                <a:avLst/>
                <a:gdLst>
                  <a:gd name="connsiteX0" fmla="*/ 881180 w 881180"/>
                  <a:gd name="connsiteY0" fmla="*/ 0 h 975683"/>
                  <a:gd name="connsiteX1" fmla="*/ 872491 w 881180"/>
                  <a:gd name="connsiteY1" fmla="*/ 172061 h 975683"/>
                  <a:gd name="connsiteX2" fmla="*/ 667810 w 881180"/>
                  <a:gd name="connsiteY2" fmla="*/ 835394 h 975683"/>
                  <a:gd name="connsiteX3" fmla="*/ 582582 w 881180"/>
                  <a:gd name="connsiteY3" fmla="*/ 975683 h 975683"/>
                  <a:gd name="connsiteX4" fmla="*/ 0 w 881180"/>
                  <a:gd name="connsiteY4" fmla="*/ 567758 h 975683"/>
                  <a:gd name="connsiteX5" fmla="*/ 169784 w 881180"/>
                  <a:gd name="connsiteY5" fmla="*/ 12417 h 975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180" h="975683">
                    <a:moveTo>
                      <a:pt x="881180" y="0"/>
                    </a:moveTo>
                    <a:lnTo>
                      <a:pt x="872491" y="172061"/>
                    </a:lnTo>
                    <a:cubicBezTo>
                      <a:pt x="848298" y="410292"/>
                      <a:pt x="776904" y="634569"/>
                      <a:pt x="667810" y="835394"/>
                    </a:cubicBezTo>
                    <a:lnTo>
                      <a:pt x="582582" y="975683"/>
                    </a:lnTo>
                    <a:lnTo>
                      <a:pt x="0" y="567758"/>
                    </a:lnTo>
                    <a:cubicBezTo>
                      <a:pt x="113821" y="405219"/>
                      <a:pt x="173249" y="210816"/>
                      <a:pt x="169784" y="124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4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79A6707-7DC5-C325-BBB0-A4E6B502307D}"/>
                  </a:ext>
                </a:extLst>
              </p:cNvPr>
              <p:cNvSpPr/>
              <p:nvPr/>
            </p:nvSpPr>
            <p:spPr>
              <a:xfrm>
                <a:off x="5555834" y="1657351"/>
                <a:ext cx="1020412" cy="757905"/>
              </a:xfrm>
              <a:custGeom>
                <a:avLst/>
                <a:gdLst>
                  <a:gd name="connsiteX0" fmla="*/ 540166 w 1020412"/>
                  <a:gd name="connsiteY0" fmla="*/ 0 h 757905"/>
                  <a:gd name="connsiteX1" fmla="*/ 897215 w 1020412"/>
                  <a:gd name="connsiteY1" fmla="*/ 35994 h 757905"/>
                  <a:gd name="connsiteX2" fmla="*/ 1020412 w 1020412"/>
                  <a:gd name="connsiteY2" fmla="*/ 67671 h 757905"/>
                  <a:gd name="connsiteX3" fmla="*/ 812486 w 1020412"/>
                  <a:gd name="connsiteY3" fmla="*/ 747763 h 757905"/>
                  <a:gd name="connsiteX4" fmla="*/ 231862 w 1020412"/>
                  <a:gd name="connsiteY4" fmla="*/ 757905 h 757905"/>
                  <a:gd name="connsiteX5" fmla="*/ 0 w 1020412"/>
                  <a:gd name="connsiteY5" fmla="*/ 84529 h 757905"/>
                  <a:gd name="connsiteX6" fmla="*/ 13332 w 1020412"/>
                  <a:gd name="connsiteY6" fmla="*/ 79650 h 757905"/>
                  <a:gd name="connsiteX7" fmla="*/ 540166 w 1020412"/>
                  <a:gd name="connsiteY7" fmla="*/ 0 h 757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0412" h="757905">
                    <a:moveTo>
                      <a:pt x="540166" y="0"/>
                    </a:moveTo>
                    <a:cubicBezTo>
                      <a:pt x="662473" y="0"/>
                      <a:pt x="781885" y="12394"/>
                      <a:pt x="897215" y="35994"/>
                    </a:cubicBezTo>
                    <a:lnTo>
                      <a:pt x="1020412" y="67671"/>
                    </a:lnTo>
                    <a:lnTo>
                      <a:pt x="812486" y="747763"/>
                    </a:lnTo>
                    <a:cubicBezTo>
                      <a:pt x="622732" y="689748"/>
                      <a:pt x="419479" y="693298"/>
                      <a:pt x="231862" y="757905"/>
                    </a:cubicBezTo>
                    <a:lnTo>
                      <a:pt x="0" y="84529"/>
                    </a:lnTo>
                    <a:lnTo>
                      <a:pt x="13332" y="79650"/>
                    </a:lnTo>
                    <a:cubicBezTo>
                      <a:pt x="179759" y="27886"/>
                      <a:pt x="356706" y="0"/>
                      <a:pt x="540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1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8450EE6-ED6B-F6BB-522F-AB953CCB4439}"/>
                  </a:ext>
                </a:extLst>
              </p:cNvPr>
              <p:cNvSpPr/>
              <p:nvPr/>
            </p:nvSpPr>
            <p:spPr>
              <a:xfrm>
                <a:off x="4327178" y="3486107"/>
                <a:ext cx="899756" cy="976665"/>
              </a:xfrm>
              <a:custGeom>
                <a:avLst/>
                <a:gdLst>
                  <a:gd name="connsiteX0" fmla="*/ 710702 w 899756"/>
                  <a:gd name="connsiteY0" fmla="*/ 0 h 976665"/>
                  <a:gd name="connsiteX1" fmla="*/ 899756 w 899756"/>
                  <a:gd name="connsiteY1" fmla="*/ 549075 h 976665"/>
                  <a:gd name="connsiteX2" fmla="*/ 332325 w 899756"/>
                  <a:gd name="connsiteY2" fmla="*/ 976665 h 976665"/>
                  <a:gd name="connsiteX3" fmla="*/ 298992 w 899756"/>
                  <a:gd name="connsiteY3" fmla="*/ 932091 h 976665"/>
                  <a:gd name="connsiteX4" fmla="*/ 5569 w 899756"/>
                  <a:gd name="connsiteY4" fmla="*/ 122685 h 976665"/>
                  <a:gd name="connsiteX5" fmla="*/ 0 w 899756"/>
                  <a:gd name="connsiteY5" fmla="*/ 12405 h 97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9756" h="976665">
                    <a:moveTo>
                      <a:pt x="710702" y="0"/>
                    </a:moveTo>
                    <a:cubicBezTo>
                      <a:pt x="714168" y="198399"/>
                      <a:pt x="780344" y="390604"/>
                      <a:pt x="899756" y="549075"/>
                    </a:cubicBezTo>
                    <a:lnTo>
                      <a:pt x="332325" y="976665"/>
                    </a:lnTo>
                    <a:lnTo>
                      <a:pt x="298992" y="932091"/>
                    </a:lnTo>
                    <a:cubicBezTo>
                      <a:pt x="139803" y="696459"/>
                      <a:pt x="35811" y="420473"/>
                      <a:pt x="5569" y="122685"/>
                    </a:cubicBezTo>
                    <a:lnTo>
                      <a:pt x="0" y="124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8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F482AD6-DC1D-EC77-9AA1-D168270D1783}"/>
                  </a:ext>
                </a:extLst>
              </p:cNvPr>
              <p:cNvSpPr/>
              <p:nvPr/>
            </p:nvSpPr>
            <p:spPr>
              <a:xfrm>
                <a:off x="6442357" y="1746140"/>
                <a:ext cx="1043880" cy="1014696"/>
              </a:xfrm>
              <a:custGeom>
                <a:avLst/>
                <a:gdLst>
                  <a:gd name="connsiteX0" fmla="*/ 208389 w 1043880"/>
                  <a:gd name="connsiteY0" fmla="*/ 0 h 1014696"/>
                  <a:gd name="connsiteX1" fmla="*/ 342499 w 1043880"/>
                  <a:gd name="connsiteY1" fmla="*/ 49085 h 1014696"/>
                  <a:gd name="connsiteX2" fmla="*/ 1019984 w 1043880"/>
                  <a:gd name="connsiteY2" fmla="*/ 554576 h 1014696"/>
                  <a:gd name="connsiteX3" fmla="*/ 1043880 w 1043880"/>
                  <a:gd name="connsiteY3" fmla="*/ 586531 h 1014696"/>
                  <a:gd name="connsiteX4" fmla="*/ 475689 w 1043880"/>
                  <a:gd name="connsiteY4" fmla="*/ 1014696 h 1014696"/>
                  <a:gd name="connsiteX5" fmla="*/ 0 w 1043880"/>
                  <a:gd name="connsiteY5" fmla="*/ 681612 h 101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3880" h="1014696">
                    <a:moveTo>
                      <a:pt x="208389" y="0"/>
                    </a:moveTo>
                    <a:lnTo>
                      <a:pt x="342499" y="49085"/>
                    </a:lnTo>
                    <a:cubicBezTo>
                      <a:pt x="607446" y="161148"/>
                      <a:pt x="839458" y="335829"/>
                      <a:pt x="1019984" y="554576"/>
                    </a:cubicBezTo>
                    <a:lnTo>
                      <a:pt x="1043880" y="586531"/>
                    </a:lnTo>
                    <a:lnTo>
                      <a:pt x="475689" y="1014696"/>
                    </a:lnTo>
                    <a:cubicBezTo>
                      <a:pt x="356266" y="856226"/>
                      <a:pt x="189754" y="739628"/>
                      <a:pt x="0" y="6816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2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E4C569B-E90B-20A7-9D29-967B9F2E2E34}"/>
                  </a:ext>
                </a:extLst>
              </p:cNvPr>
              <p:cNvSpPr/>
              <p:nvPr/>
            </p:nvSpPr>
            <p:spPr>
              <a:xfrm>
                <a:off x="6964640" y="2394677"/>
                <a:ext cx="898812" cy="977065"/>
              </a:xfrm>
              <a:custGeom>
                <a:avLst/>
                <a:gdLst>
                  <a:gd name="connsiteX0" fmla="*/ 567963 w 898812"/>
                  <a:gd name="connsiteY0" fmla="*/ 0 h 977065"/>
                  <a:gd name="connsiteX1" fmla="*/ 599690 w 898812"/>
                  <a:gd name="connsiteY1" fmla="*/ 42428 h 977065"/>
                  <a:gd name="connsiteX2" fmla="*/ 893113 w 898812"/>
                  <a:gd name="connsiteY2" fmla="*/ 851833 h 977065"/>
                  <a:gd name="connsiteX3" fmla="*/ 898812 w 898812"/>
                  <a:gd name="connsiteY3" fmla="*/ 964677 h 977065"/>
                  <a:gd name="connsiteX4" fmla="*/ 189054 w 898812"/>
                  <a:gd name="connsiteY4" fmla="*/ 977065 h 977065"/>
                  <a:gd name="connsiteX5" fmla="*/ 0 w 898812"/>
                  <a:gd name="connsiteY5" fmla="*/ 427990 h 977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8812" h="977065">
                    <a:moveTo>
                      <a:pt x="567963" y="0"/>
                    </a:moveTo>
                    <a:lnTo>
                      <a:pt x="599690" y="42428"/>
                    </a:lnTo>
                    <a:cubicBezTo>
                      <a:pt x="758879" y="278059"/>
                      <a:pt x="862871" y="554045"/>
                      <a:pt x="893113" y="851833"/>
                    </a:cubicBezTo>
                    <a:lnTo>
                      <a:pt x="898812" y="964677"/>
                    </a:lnTo>
                    <a:lnTo>
                      <a:pt x="189054" y="977065"/>
                    </a:lnTo>
                    <a:cubicBezTo>
                      <a:pt x="185588" y="778666"/>
                      <a:pt x="119411" y="586461"/>
                      <a:pt x="0" y="4279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3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A00F9DF-4FAA-DC95-6478-C7A3DF679462}"/>
                  </a:ext>
                </a:extLst>
              </p:cNvPr>
              <p:cNvSpPr/>
              <p:nvPr/>
            </p:nvSpPr>
            <p:spPr>
              <a:xfrm>
                <a:off x="4667633" y="1767053"/>
                <a:ext cx="1046859" cy="1022882"/>
              </a:xfrm>
              <a:custGeom>
                <a:avLst/>
                <a:gdLst>
                  <a:gd name="connsiteX0" fmla="*/ 814985 w 1046859"/>
                  <a:gd name="connsiteY0" fmla="*/ 0 h 1022882"/>
                  <a:gd name="connsiteX1" fmla="*/ 1046859 w 1046859"/>
                  <a:gd name="connsiteY1" fmla="*/ 673413 h 1022882"/>
                  <a:gd name="connsiteX2" fmla="*/ 583086 w 1046859"/>
                  <a:gd name="connsiteY2" fmla="*/ 1022882 h 1022882"/>
                  <a:gd name="connsiteX3" fmla="*/ 0 w 1046859"/>
                  <a:gd name="connsiteY3" fmla="*/ 614604 h 1022882"/>
                  <a:gd name="connsiteX4" fmla="*/ 60527 w 1046859"/>
                  <a:gd name="connsiteY4" fmla="*/ 533663 h 1022882"/>
                  <a:gd name="connsiteX5" fmla="*/ 738012 w 1046859"/>
                  <a:gd name="connsiteY5" fmla="*/ 28172 h 10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6859" h="1022882">
                    <a:moveTo>
                      <a:pt x="814985" y="0"/>
                    </a:moveTo>
                    <a:lnTo>
                      <a:pt x="1046859" y="673413"/>
                    </a:lnTo>
                    <a:cubicBezTo>
                      <a:pt x="859242" y="738009"/>
                      <a:pt x="696896" y="860342"/>
                      <a:pt x="583086" y="1022882"/>
                    </a:cubicBezTo>
                    <a:lnTo>
                      <a:pt x="0" y="614604"/>
                    </a:lnTo>
                    <a:lnTo>
                      <a:pt x="60527" y="533663"/>
                    </a:lnTo>
                    <a:cubicBezTo>
                      <a:pt x="241053" y="314916"/>
                      <a:pt x="473066" y="140235"/>
                      <a:pt x="738012" y="281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10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BBDD3A-C45E-4DE6-DA18-94D72EFA04FF}"/>
                  </a:ext>
                </a:extLst>
              </p:cNvPr>
              <p:cNvSpPr/>
              <p:nvPr/>
            </p:nvSpPr>
            <p:spPr>
              <a:xfrm>
                <a:off x="4323931" y="2444148"/>
                <a:ext cx="882381" cy="976979"/>
              </a:xfrm>
              <a:custGeom>
                <a:avLst/>
                <a:gdLst>
                  <a:gd name="connsiteX0" fmla="*/ 297962 w 882381"/>
                  <a:gd name="connsiteY0" fmla="*/ 0 h 976979"/>
                  <a:gd name="connsiteX1" fmla="*/ 882381 w 882381"/>
                  <a:gd name="connsiteY1" fmla="*/ 409211 h 976979"/>
                  <a:gd name="connsiteX2" fmla="*/ 712597 w 882381"/>
                  <a:gd name="connsiteY2" fmla="*/ 964540 h 976979"/>
                  <a:gd name="connsiteX3" fmla="*/ 0 w 882381"/>
                  <a:gd name="connsiteY3" fmla="*/ 976979 h 976979"/>
                  <a:gd name="connsiteX4" fmla="*/ 8817 w 882381"/>
                  <a:gd name="connsiteY4" fmla="*/ 802362 h 976979"/>
                  <a:gd name="connsiteX5" fmla="*/ 213499 w 882381"/>
                  <a:gd name="connsiteY5" fmla="*/ 139030 h 97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2381" h="976979">
                    <a:moveTo>
                      <a:pt x="297962" y="0"/>
                    </a:moveTo>
                    <a:lnTo>
                      <a:pt x="882381" y="409211"/>
                    </a:lnTo>
                    <a:cubicBezTo>
                      <a:pt x="768560" y="571751"/>
                      <a:pt x="709132" y="766153"/>
                      <a:pt x="712597" y="964540"/>
                    </a:cubicBezTo>
                    <a:lnTo>
                      <a:pt x="0" y="976979"/>
                    </a:lnTo>
                    <a:lnTo>
                      <a:pt x="8817" y="802362"/>
                    </a:lnTo>
                    <a:cubicBezTo>
                      <a:pt x="33011" y="564132"/>
                      <a:pt x="104404" y="339854"/>
                      <a:pt x="213499" y="1390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9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EA63F28-87F3-FF17-CE45-49502E3A1062}"/>
                  </a:ext>
                </a:extLst>
              </p:cNvPr>
              <p:cNvSpPr/>
              <p:nvPr/>
            </p:nvSpPr>
            <p:spPr>
              <a:xfrm>
                <a:off x="6477082" y="4067902"/>
                <a:ext cx="1044908" cy="1020283"/>
              </a:xfrm>
              <a:custGeom>
                <a:avLst/>
                <a:gdLst>
                  <a:gd name="connsiteX0" fmla="*/ 463772 w 1044908"/>
                  <a:gd name="connsiteY0" fmla="*/ 0 h 1020283"/>
                  <a:gd name="connsiteX1" fmla="*/ 1044908 w 1044908"/>
                  <a:gd name="connsiteY1" fmla="*/ 406916 h 1020283"/>
                  <a:gd name="connsiteX2" fmla="*/ 985259 w 1044908"/>
                  <a:gd name="connsiteY2" fmla="*/ 486683 h 1020283"/>
                  <a:gd name="connsiteX3" fmla="*/ 307774 w 1044908"/>
                  <a:gd name="connsiteY3" fmla="*/ 992174 h 1020283"/>
                  <a:gd name="connsiteX4" fmla="*/ 230976 w 1044908"/>
                  <a:gd name="connsiteY4" fmla="*/ 1020283 h 1020283"/>
                  <a:gd name="connsiteX5" fmla="*/ 0 w 1044908"/>
                  <a:gd name="connsiteY5" fmla="*/ 349480 h 1020283"/>
                  <a:gd name="connsiteX6" fmla="*/ 463772 w 1044908"/>
                  <a:gd name="connsiteY6" fmla="*/ 0 h 102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4908" h="1020283">
                    <a:moveTo>
                      <a:pt x="463772" y="0"/>
                    </a:moveTo>
                    <a:lnTo>
                      <a:pt x="1044908" y="406916"/>
                    </a:lnTo>
                    <a:lnTo>
                      <a:pt x="985259" y="486683"/>
                    </a:lnTo>
                    <a:cubicBezTo>
                      <a:pt x="804733" y="705430"/>
                      <a:pt x="572721" y="880111"/>
                      <a:pt x="307774" y="992174"/>
                    </a:cubicBezTo>
                    <a:lnTo>
                      <a:pt x="230976" y="1020283"/>
                    </a:lnTo>
                    <a:lnTo>
                      <a:pt x="0" y="349480"/>
                    </a:lnTo>
                    <a:cubicBezTo>
                      <a:pt x="187617" y="284885"/>
                      <a:pt x="349963" y="162540"/>
                      <a:pt x="4637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5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97E3479-3A8C-2DE8-07AE-B5959FF007F5}"/>
                  </a:ext>
                </a:extLst>
              </p:cNvPr>
              <p:cNvSpPr/>
              <p:nvPr/>
            </p:nvSpPr>
            <p:spPr>
              <a:xfrm>
                <a:off x="5615642" y="4442592"/>
                <a:ext cx="1019696" cy="756709"/>
              </a:xfrm>
              <a:custGeom>
                <a:avLst/>
                <a:gdLst>
                  <a:gd name="connsiteX0" fmla="*/ 788236 w 1019696"/>
                  <a:gd name="connsiteY0" fmla="*/ 0 h 756709"/>
                  <a:gd name="connsiteX1" fmla="*/ 1019696 w 1019696"/>
                  <a:gd name="connsiteY1" fmla="*/ 672208 h 756709"/>
                  <a:gd name="connsiteX2" fmla="*/ 1006443 w 1019696"/>
                  <a:gd name="connsiteY2" fmla="*/ 677059 h 756709"/>
                  <a:gd name="connsiteX3" fmla="*/ 479608 w 1019696"/>
                  <a:gd name="connsiteY3" fmla="*/ 756709 h 756709"/>
                  <a:gd name="connsiteX4" fmla="*/ 122559 w 1019696"/>
                  <a:gd name="connsiteY4" fmla="*/ 720716 h 756709"/>
                  <a:gd name="connsiteX5" fmla="*/ 0 w 1019696"/>
                  <a:gd name="connsiteY5" fmla="*/ 689202 h 756709"/>
                  <a:gd name="connsiteX6" fmla="*/ 207612 w 1019696"/>
                  <a:gd name="connsiteY6" fmla="*/ 10130 h 756709"/>
                  <a:gd name="connsiteX7" fmla="*/ 788236 w 1019696"/>
                  <a:gd name="connsiteY7" fmla="*/ 0 h 75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696" h="756709">
                    <a:moveTo>
                      <a:pt x="788236" y="0"/>
                    </a:moveTo>
                    <a:lnTo>
                      <a:pt x="1019696" y="672208"/>
                    </a:lnTo>
                    <a:lnTo>
                      <a:pt x="1006443" y="677059"/>
                    </a:lnTo>
                    <a:cubicBezTo>
                      <a:pt x="840016" y="728823"/>
                      <a:pt x="663069" y="756709"/>
                      <a:pt x="479608" y="756709"/>
                    </a:cubicBezTo>
                    <a:cubicBezTo>
                      <a:pt x="357301" y="756709"/>
                      <a:pt x="237889" y="744316"/>
                      <a:pt x="122559" y="720716"/>
                    </a:cubicBezTo>
                    <a:lnTo>
                      <a:pt x="0" y="689202"/>
                    </a:lnTo>
                    <a:lnTo>
                      <a:pt x="207612" y="10130"/>
                    </a:lnTo>
                    <a:cubicBezTo>
                      <a:pt x="397366" y="68145"/>
                      <a:pt x="600619" y="64608"/>
                      <a:pt x="7882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6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C09B1D1-1BB4-F4A0-D933-1608FDF9AB04}"/>
                  </a:ext>
                </a:extLst>
              </p:cNvPr>
              <p:cNvSpPr/>
              <p:nvPr/>
            </p:nvSpPr>
            <p:spPr>
              <a:xfrm>
                <a:off x="4705869" y="4097012"/>
                <a:ext cx="1043348" cy="1012759"/>
              </a:xfrm>
              <a:custGeom>
                <a:avLst/>
                <a:gdLst>
                  <a:gd name="connsiteX0" fmla="*/ 567658 w 1043348"/>
                  <a:gd name="connsiteY0" fmla="*/ 0 h 1012759"/>
                  <a:gd name="connsiteX1" fmla="*/ 1043348 w 1043348"/>
                  <a:gd name="connsiteY1" fmla="*/ 333084 h 1012759"/>
                  <a:gd name="connsiteX2" fmla="*/ 835552 w 1043348"/>
                  <a:gd name="connsiteY2" fmla="*/ 1012759 h 1012759"/>
                  <a:gd name="connsiteX3" fmla="*/ 699775 w 1043348"/>
                  <a:gd name="connsiteY3" fmla="*/ 963064 h 1012759"/>
                  <a:gd name="connsiteX4" fmla="*/ 22290 w 1043348"/>
                  <a:gd name="connsiteY4" fmla="*/ 457573 h 1012759"/>
                  <a:gd name="connsiteX5" fmla="*/ 0 w 1043348"/>
                  <a:gd name="connsiteY5" fmla="*/ 427764 h 101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3348" h="1012759">
                    <a:moveTo>
                      <a:pt x="567658" y="0"/>
                    </a:moveTo>
                    <a:cubicBezTo>
                      <a:pt x="687082" y="158471"/>
                      <a:pt x="853594" y="275068"/>
                      <a:pt x="1043348" y="333084"/>
                    </a:cubicBezTo>
                    <a:lnTo>
                      <a:pt x="835552" y="1012759"/>
                    </a:lnTo>
                    <a:lnTo>
                      <a:pt x="699775" y="963064"/>
                    </a:lnTo>
                    <a:cubicBezTo>
                      <a:pt x="434829" y="851001"/>
                      <a:pt x="202816" y="676320"/>
                      <a:pt x="22290" y="457573"/>
                    </a:cubicBezTo>
                    <a:lnTo>
                      <a:pt x="0" y="4277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7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</p:grpSp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15AC9616-0BB2-8967-4191-48C9CC6BCE1C}"/>
                </a:ext>
              </a:extLst>
            </p:cNvPr>
            <p:cNvSpPr/>
            <p:nvPr/>
          </p:nvSpPr>
          <p:spPr>
            <a:xfrm rot="10800000">
              <a:off x="3124802" y="813206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>
                  <a:latin typeface="Roboto" pitchFamily="2" charset="0"/>
                  <a:ea typeface="Roboto" pitchFamily="2" charset="0"/>
                </a:rPr>
                <a:t>Active</a:t>
              </a:r>
              <a:r>
                <a:rPr lang="en-US" sz="1400" b="1">
                  <a:latin typeface="Roboto" pitchFamily="2" charset="0"/>
                  <a:ea typeface="Roboto" pitchFamily="2" charset="0"/>
                </a:rPr>
                <a:t> </a:t>
              </a:r>
              <a:r>
                <a:rPr lang="en-US" sz="1400">
                  <a:latin typeface="Roboto" pitchFamily="2" charset="0"/>
                  <a:ea typeface="Roboto" pitchFamily="2" charset="0"/>
                </a:rPr>
                <a:t>Customer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9B2E46A8-23E4-C978-744E-6695FD4B22DD}"/>
                </a:ext>
              </a:extLst>
            </p:cNvPr>
            <p:cNvSpPr/>
            <p:nvPr/>
          </p:nvSpPr>
          <p:spPr>
            <a:xfrm rot="12935602">
              <a:off x="4229713" y="1269903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 dirty="0">
                  <a:latin typeface="Roboto" pitchFamily="2" charset="0"/>
                  <a:ea typeface="Roboto" pitchFamily="2" charset="0"/>
                </a:rPr>
                <a:t>Shipments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1F91CE17-6947-2218-3D30-3463C6B32249}"/>
                </a:ext>
              </a:extLst>
            </p:cNvPr>
            <p:cNvSpPr/>
            <p:nvPr/>
          </p:nvSpPr>
          <p:spPr>
            <a:xfrm rot="15037728">
              <a:off x="5020781" y="2235519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 dirty="0">
                  <a:latin typeface="Roboto" pitchFamily="2" charset="0"/>
                  <a:ea typeface="Roboto" pitchFamily="2" charset="0"/>
                </a:rPr>
                <a:t>Weight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C60152B9-0657-A7B3-E859-AC78A8922CD4}"/>
                </a:ext>
              </a:extLst>
            </p:cNvPr>
            <p:cNvSpPr/>
            <p:nvPr/>
          </p:nvSpPr>
          <p:spPr>
            <a:xfrm>
              <a:off x="3186176" y="4843214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>
                  <a:latin typeface="Roboto" pitchFamily="2" charset="0"/>
                  <a:ea typeface="Roboto" pitchFamily="2" charset="0"/>
                </a:rPr>
                <a:t>Cash Handling Charges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0E9C0FC4-1E6C-8504-D8BE-2CB6CF92089F}"/>
                </a:ext>
              </a:extLst>
            </p:cNvPr>
            <p:cNvSpPr/>
            <p:nvPr/>
          </p:nvSpPr>
          <p:spPr>
            <a:xfrm rot="19376982">
              <a:off x="4321172" y="4414492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>
                  <a:latin typeface="Roboto" pitchFamily="2" charset="0"/>
                  <a:ea typeface="Roboto" pitchFamily="2" charset="0"/>
                </a:rPr>
                <a:t>Fuel Surcharge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4EFADF0-0B00-1C08-1DFA-A810BFF7725F}"/>
                </a:ext>
              </a:extLst>
            </p:cNvPr>
            <p:cNvSpPr/>
            <p:nvPr/>
          </p:nvSpPr>
          <p:spPr>
            <a:xfrm rot="6368581">
              <a:off x="1269519" y="2329741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 dirty="0">
                  <a:latin typeface="Roboto" pitchFamily="2" charset="0"/>
                  <a:ea typeface="Roboto" pitchFamily="2" charset="0"/>
                </a:rPr>
                <a:t>RPW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1D5D39CF-F228-6078-77E0-BB36DC1E9D86}"/>
                </a:ext>
              </a:extLst>
            </p:cNvPr>
            <p:cNvSpPr/>
            <p:nvPr/>
          </p:nvSpPr>
          <p:spPr>
            <a:xfrm rot="2130054">
              <a:off x="2131338" y="4438668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>
                  <a:latin typeface="Roboto" pitchFamily="2" charset="0"/>
                  <a:ea typeface="Roboto" pitchFamily="2" charset="0"/>
                </a:rPr>
                <a:t>Total Revenue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A1344E3-0544-FF1A-4C0A-1D52B0E24534}"/>
                </a:ext>
              </a:extLst>
            </p:cNvPr>
            <p:cNvSpPr/>
            <p:nvPr/>
          </p:nvSpPr>
          <p:spPr>
            <a:xfrm rot="4312033">
              <a:off x="1304820" y="3423972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 dirty="0">
                  <a:latin typeface="Roboto" pitchFamily="2" charset="0"/>
                  <a:ea typeface="Roboto" pitchFamily="2" charset="0"/>
                </a:rPr>
                <a:t>RPS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74C7B984-0A5D-CDF8-9D0B-37A39A152BDD}"/>
                </a:ext>
              </a:extLst>
            </p:cNvPr>
            <p:cNvSpPr/>
            <p:nvPr/>
          </p:nvSpPr>
          <p:spPr>
            <a:xfrm rot="17424638">
              <a:off x="5064394" y="3363713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>
                  <a:latin typeface="Roboto" pitchFamily="2" charset="0"/>
                  <a:ea typeface="Roboto" pitchFamily="2" charset="0"/>
                </a:rPr>
                <a:t>Weight Charges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C99BBE7-E2E4-76EE-3091-D370D99C8865}"/>
                </a:ext>
              </a:extLst>
            </p:cNvPr>
            <p:cNvSpPr/>
            <p:nvPr/>
          </p:nvSpPr>
          <p:spPr>
            <a:xfrm rot="8427976">
              <a:off x="2081962" y="1322841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 dirty="0">
                  <a:latin typeface="Roboto" pitchFamily="2" charset="0"/>
                  <a:ea typeface="Roboto" pitchFamily="2" charset="0"/>
                </a:rPr>
                <a:t>WS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40" name="Picture 39" descr="A group of people sitting around a table">
            <a:extLst>
              <a:ext uri="{FF2B5EF4-FFF2-40B4-BE49-F238E27FC236}">
                <a16:creationId xmlns:a16="http://schemas.microsoft.com/office/drawing/2014/main" id="{9FA9CA8D-476F-D409-3DBE-237DD8AD5DC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" y="33453"/>
            <a:ext cx="4899099" cy="681228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4383BA8-7C3B-8669-CE2A-5DB54B7B40C0}"/>
              </a:ext>
            </a:extLst>
          </p:cNvPr>
          <p:cNvSpPr/>
          <p:nvPr/>
        </p:nvSpPr>
        <p:spPr>
          <a:xfrm>
            <a:off x="32906" y="33452"/>
            <a:ext cx="4913515" cy="6812280"/>
          </a:xfrm>
          <a:prstGeom prst="rect">
            <a:avLst/>
          </a:prstGeom>
          <a:solidFill>
            <a:srgbClr val="363636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DA0A6-EAC3-15C1-4529-C7BF082D2996}"/>
              </a:ext>
            </a:extLst>
          </p:cNvPr>
          <p:cNvSpPr txBox="1"/>
          <p:nvPr/>
        </p:nvSpPr>
        <p:spPr>
          <a:xfrm>
            <a:off x="1317034" y="2650592"/>
            <a:ext cx="23308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Fira Sans Extra Condensed SemiBold" panose="020B0603050000020004" charset="0"/>
              </a:rPr>
              <a:t>KPIs</a:t>
            </a:r>
            <a:endParaRPr lang="en-US" sz="8800" dirty="0"/>
          </a:p>
        </p:txBody>
      </p: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5CFD8BA3-A963-BADD-00C6-D998371F3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421" y="517407"/>
            <a:ext cx="464671" cy="464671"/>
          </a:xfrm>
          <a:prstGeom prst="rect">
            <a:avLst/>
          </a:prstGeom>
        </p:spPr>
      </p:pic>
      <p:pic>
        <p:nvPicPr>
          <p:cNvPr id="51" name="Picture 5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A333B9C-B1EF-F404-6D01-71C9D6FD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693" y="1054052"/>
            <a:ext cx="475556" cy="475556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7B8EEBAC-062E-0D4F-EBD7-295318681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5533">
            <a:off x="10786992" y="2311400"/>
            <a:ext cx="505787" cy="505787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30A856B9-DFCF-81DE-3D24-0DD81AEEB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96336">
            <a:off x="10772578" y="3996693"/>
            <a:ext cx="646384" cy="466099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7225D24D-354E-BF4B-2B77-C3AB22B6D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27236">
            <a:off x="9915931" y="5338731"/>
            <a:ext cx="591775" cy="508632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0DE73695-4237-8C31-0110-29769448F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34168" y="5850043"/>
            <a:ext cx="538703" cy="538703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FE963C28-7631-BE9C-5906-2572706998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8946">
            <a:off x="6797907" y="5335458"/>
            <a:ext cx="471412" cy="47141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9CF083E7-BD17-D2F6-51D4-304FC6B3F8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68234">
            <a:off x="5865244" y="3960749"/>
            <a:ext cx="511839" cy="600120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51876D90-22C2-A46A-2171-FDF6AE28D7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70834">
            <a:off x="5802537" y="2415131"/>
            <a:ext cx="433894" cy="554504"/>
          </a:xfrm>
          <a:prstGeom prst="rect">
            <a:avLst/>
          </a:prstGeom>
        </p:spPr>
      </p:pic>
      <p:pic>
        <p:nvPicPr>
          <p:cNvPr id="77" name="Picture 76" descr="Icon&#10;&#10;Description automatically generated">
            <a:extLst>
              <a:ext uri="{FF2B5EF4-FFF2-40B4-BE49-F238E27FC236}">
                <a16:creationId xmlns:a16="http://schemas.microsoft.com/office/drawing/2014/main" id="{F24AAC9A-FD7B-F9DE-5C42-6680000CCE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72195">
            <a:off x="6809733" y="1128098"/>
            <a:ext cx="455340" cy="45534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2CEB9D6-B80F-9422-3461-5CFAE55B33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88" y="2866746"/>
            <a:ext cx="1019306" cy="1019306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673297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7" y="104503"/>
            <a:ext cx="4231841" cy="1019213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FAC00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239538"/>
            <a:ext cx="3338113" cy="7491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Revenue – Projection for May 23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78" y="370019"/>
            <a:ext cx="540440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DD97E4-718C-82C2-AE60-8B533D17B6B1}"/>
              </a:ext>
            </a:extLst>
          </p:cNvPr>
          <p:cNvSpPr/>
          <p:nvPr/>
        </p:nvSpPr>
        <p:spPr>
          <a:xfrm>
            <a:off x="9325676" y="187285"/>
            <a:ext cx="2456761" cy="1019214"/>
          </a:xfrm>
          <a:prstGeom prst="roundRect">
            <a:avLst/>
          </a:prstGeom>
          <a:solidFill>
            <a:srgbClr val="FAC004"/>
          </a:solidFill>
          <a:ln w="19050" cap="rnd">
            <a:solidFill>
              <a:srgbClr val="E6E6E6"/>
            </a:solidFill>
            <a:round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>
                <a:latin typeface="Roboto" pitchFamily="2" charset="0"/>
                <a:ea typeface="Roboto" pitchFamily="2" charset="0"/>
              </a:rPr>
              <a:t>Till May 06, 2023</a:t>
            </a:r>
          </a:p>
          <a:p>
            <a:endParaRPr lang="en-US" sz="1400" dirty="0">
              <a:latin typeface="Roboto" pitchFamily="2" charset="0"/>
              <a:ea typeface="Roboto" pitchFamily="2" charset="0"/>
            </a:endParaRPr>
          </a:p>
          <a:p>
            <a:r>
              <a:rPr lang="en-US" sz="1400" dirty="0">
                <a:latin typeface="Roboto" pitchFamily="2" charset="0"/>
                <a:ea typeface="Roboto" pitchFamily="2" charset="0"/>
              </a:rPr>
              <a:t>Daily Avg.: 2,527,308</a:t>
            </a:r>
          </a:p>
          <a:p>
            <a:r>
              <a:rPr lang="en-US" sz="1400" dirty="0">
                <a:latin typeface="Roboto" pitchFamily="2" charset="0"/>
                <a:ea typeface="Roboto" pitchFamily="2" charset="0"/>
              </a:rPr>
              <a:t>Total Revenue: 15,163,849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E5EBB6-7EB4-8EF2-6A48-0B06E2D03161}"/>
              </a:ext>
            </a:extLst>
          </p:cNvPr>
          <p:cNvSpPr/>
          <p:nvPr/>
        </p:nvSpPr>
        <p:spPr>
          <a:xfrm>
            <a:off x="4476308" y="228558"/>
            <a:ext cx="4439806" cy="823361"/>
          </a:xfrm>
          <a:prstGeom prst="roundRect">
            <a:avLst/>
          </a:prstGeom>
          <a:solidFill>
            <a:srgbClr val="52C1EC"/>
          </a:solidFill>
          <a:ln w="19050" cap="rnd">
            <a:solidFill>
              <a:srgbClr val="E6E6E6"/>
            </a:solidFill>
            <a:round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Roboto" pitchFamily="2" charset="0"/>
                <a:ea typeface="Roboto" pitchFamily="2" charset="0"/>
              </a:rPr>
              <a:t>Model used: 3 days Moving Average</a:t>
            </a:r>
          </a:p>
          <a:p>
            <a:r>
              <a:rPr lang="en-US" sz="1600" dirty="0">
                <a:latin typeface="Roboto" pitchFamily="2" charset="0"/>
                <a:ea typeface="Roboto" pitchFamily="2" charset="0"/>
              </a:rPr>
              <a:t>Data used: May 01, 2023 to May 06, 2023</a:t>
            </a:r>
          </a:p>
          <a:p>
            <a:r>
              <a:rPr lang="en-US" sz="1600" dirty="0">
                <a:latin typeface="Roboto" pitchFamily="2" charset="0"/>
                <a:ea typeface="Roboto" pitchFamily="2" charset="0"/>
              </a:rPr>
              <a:t>Projected Revenue: 70,686,674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C865CB3-3798-32D4-E682-6F37704DE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278349"/>
              </p:ext>
            </p:extLst>
          </p:nvPr>
        </p:nvGraphicFramePr>
        <p:xfrm>
          <a:off x="1724400" y="1472015"/>
          <a:ext cx="3770708" cy="5037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390">
                  <a:extLst>
                    <a:ext uri="{9D8B030D-6E8A-4147-A177-3AD203B41FA5}">
                      <a16:colId xmlns:a16="http://schemas.microsoft.com/office/drawing/2014/main" val="753592671"/>
                    </a:ext>
                  </a:extLst>
                </a:gridCol>
                <a:gridCol w="944659">
                  <a:extLst>
                    <a:ext uri="{9D8B030D-6E8A-4147-A177-3AD203B41FA5}">
                      <a16:colId xmlns:a16="http://schemas.microsoft.com/office/drawing/2014/main" val="1651868704"/>
                    </a:ext>
                  </a:extLst>
                </a:gridCol>
                <a:gridCol w="944659">
                  <a:extLst>
                    <a:ext uri="{9D8B030D-6E8A-4147-A177-3AD203B41FA5}">
                      <a16:colId xmlns:a16="http://schemas.microsoft.com/office/drawing/2014/main" val="1094796436"/>
                    </a:ext>
                  </a:extLst>
                </a:gridCol>
              </a:tblGrid>
              <a:tr h="263252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Moving 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Total Revenue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45865109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01-05-23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-  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61723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02-05-23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3,749,878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3,749,878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601163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03-05-23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3,694,617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7,444,495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25888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04-05-23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2,983,578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10,428,074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3823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05-05-23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2,307,259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12,735,333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64253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06-05-23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2,428,516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15,163,849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438528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07-05-23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-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15,163,849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8475211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08-05-23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2,995,151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18,159,001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9711095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09-05-23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2,573,118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20,732,119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8840081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10-05-23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2,573,118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23,305,237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9468042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11-05-23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2,576,976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25,882,212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68432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2,665,595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28,547,807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2541719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13-05-23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2,713,796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31,261,603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6492904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14-05-23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-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31,261,603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5348192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15-05-23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2,574,404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33,836,007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0864637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16-05-23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2,605,230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36,441,237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328055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0182701-5F69-A01F-CE14-C25DD6AAB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68732"/>
              </p:ext>
            </p:extLst>
          </p:nvPr>
        </p:nvGraphicFramePr>
        <p:xfrm>
          <a:off x="5695508" y="1472013"/>
          <a:ext cx="4188620" cy="5037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201">
                  <a:extLst>
                    <a:ext uri="{9D8B030D-6E8A-4147-A177-3AD203B41FA5}">
                      <a16:colId xmlns:a16="http://schemas.microsoft.com/office/drawing/2014/main" val="2228189458"/>
                    </a:ext>
                  </a:extLst>
                </a:gridCol>
                <a:gridCol w="1208264">
                  <a:extLst>
                    <a:ext uri="{9D8B030D-6E8A-4147-A177-3AD203B41FA5}">
                      <a16:colId xmlns:a16="http://schemas.microsoft.com/office/drawing/2014/main" val="1185800658"/>
                    </a:ext>
                  </a:extLst>
                </a:gridCol>
                <a:gridCol w="1047155">
                  <a:extLst>
                    <a:ext uri="{9D8B030D-6E8A-4147-A177-3AD203B41FA5}">
                      <a16:colId xmlns:a16="http://schemas.microsoft.com/office/drawing/2014/main" val="3790655083"/>
                    </a:ext>
                  </a:extLst>
                </a:gridCol>
              </a:tblGrid>
              <a:tr h="576806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Moving 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Total Revenue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676618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17-05-23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2,652,122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39,093,359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35222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18-05-23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2,651,265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41,744,624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3045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19-05-23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2,631,143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44,375,767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4611478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2,610,585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46,986,352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3958002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21-05-23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-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46,986,352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617917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22-05-23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2,636,206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49,622,558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6794842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23-05-23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2,644,843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52,267,401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0944017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24-05-23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2,630,998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54,898,399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3249449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25-05-23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2,625,978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57,524,377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859505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26-05-23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2,630,545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60,154,922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8177817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27-05-23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2,637,349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62,792,271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157660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28-05-23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-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62,792,271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588555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29-05-23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2,633,940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65,426,210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009253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30-05-23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2,629,173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68,055,384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2054709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31-05-23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2,631,291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70,686,674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5829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20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5994" y="288884"/>
            <a:ext cx="460938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A77974-344D-4D3B-B36B-53941F1DD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832300"/>
              </p:ext>
            </p:extLst>
          </p:nvPr>
        </p:nvGraphicFramePr>
        <p:xfrm>
          <a:off x="151667" y="1046597"/>
          <a:ext cx="11878751" cy="246469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4552535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701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Inc/Dec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Total Revenue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217.82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213.93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(3.89)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Total Revenue (excl. FSC)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194.17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190.09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(4.08)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Total Revenue (excl. Cash Handling Charges)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211.82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208.33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(3.48)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Total Revenue (excl. FSC &amp; Cash Handling Charges)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188.17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184.49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(3.68)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WC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161.34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159.00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(2.34)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Zone A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219.99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214.38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(5.61)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Zone B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224.54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226.86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2.32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2887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Zone 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280.69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281.24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592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COD Shipments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206.50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206.51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1110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Non-COD Shipments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340.06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285.03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(55.04)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30782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B15994-9A53-623A-DF82-BD9CA6784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117205"/>
              </p:ext>
            </p:extLst>
          </p:nvPr>
        </p:nvGraphicFramePr>
        <p:xfrm>
          <a:off x="151667" y="3594802"/>
          <a:ext cx="7427938" cy="317175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100803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865427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65427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65427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  <a:gridCol w="865427">
                  <a:extLst>
                    <a:ext uri="{9D8B030D-6E8A-4147-A177-3AD203B41FA5}">
                      <a16:colId xmlns:a16="http://schemas.microsoft.com/office/drawing/2014/main" val="153014628"/>
                    </a:ext>
                  </a:extLst>
                </a:gridCol>
                <a:gridCol w="865427">
                  <a:extLst>
                    <a:ext uri="{9D8B030D-6E8A-4147-A177-3AD203B41FA5}">
                      <a16:colId xmlns:a16="http://schemas.microsoft.com/office/drawing/2014/main" val="494378520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85725" marR="9525" marT="9525" marB="0" anchor="ctr">
                    <a:solidFill>
                      <a:srgbClr val="36363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3368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BNP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MPK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282.60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294.59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288.54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MWI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274.09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301.16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278.76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BKK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SWT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237.96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282.15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274.58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SPA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126.00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219.58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276.43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437.50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09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THT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2887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LYY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259.63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272.38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269.65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592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NRL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228.59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271.21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258.25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1110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MDN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284.99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263.67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30782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156.19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211.94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222.99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280.24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217.92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89271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161.34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219.99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224.54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280.69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217.82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049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A75745-0490-4E6A-2870-5769E2C59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094127"/>
              </p:ext>
            </p:extLst>
          </p:nvPr>
        </p:nvGraphicFramePr>
        <p:xfrm>
          <a:off x="7657753" y="3594802"/>
          <a:ext cx="4372665" cy="318211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874533">
                  <a:extLst>
                    <a:ext uri="{9D8B030D-6E8A-4147-A177-3AD203B41FA5}">
                      <a16:colId xmlns:a16="http://schemas.microsoft.com/office/drawing/2014/main" val="2197939391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2516761078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1434932770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4035044874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546477251"/>
                    </a:ext>
                  </a:extLst>
                </a:gridCol>
              </a:tblGrid>
              <a:tr h="27432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1469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71981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282.42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282.42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643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256.22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306.58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280.53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7780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280.19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272.64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278.84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04623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275.74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275.74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45315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248.82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279.09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272.93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01794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144.00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320.46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220.84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272.19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271.62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4017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200.85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320.71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271.40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107866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233.94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283.95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268.65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8659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165.00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225.78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278.99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260.06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952306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149.50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216.98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276.63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258.43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88507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159.00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213.60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225.30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281.07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211.05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67246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159.00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214.38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226.86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281.24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213.93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045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51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RPS – Trend MoM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5994" y="288884"/>
            <a:ext cx="460938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570F432-9583-DDFF-D7C1-B9175DCB1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326634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7266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RPS Return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5994" y="288884"/>
            <a:ext cx="460938" cy="540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3FB470B-F254-9184-7F67-AD793FEAE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1220064"/>
              </p:ext>
            </p:extLst>
          </p:nvPr>
        </p:nvGraphicFramePr>
        <p:xfrm>
          <a:off x="151666" y="1118200"/>
          <a:ext cx="11878751" cy="2759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E20F1B-4C9C-A26F-4EB7-2227AC736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783669"/>
              </p:ext>
            </p:extLst>
          </p:nvPr>
        </p:nvGraphicFramePr>
        <p:xfrm>
          <a:off x="151665" y="3993608"/>
          <a:ext cx="11878751" cy="2759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88983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RPW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6036" y="266850"/>
            <a:ext cx="422888" cy="540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058501-B787-35F2-69D3-62ECF0787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430915"/>
              </p:ext>
            </p:extLst>
          </p:nvPr>
        </p:nvGraphicFramePr>
        <p:xfrm>
          <a:off x="151667" y="1112699"/>
          <a:ext cx="11878751" cy="216300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4552535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Description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Inc/Dec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 - Total Revenue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194.28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200.07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(5.79)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RPW - Total Revenue (excl. FSC)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173.18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177.25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(4.08)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244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 - Total Revenue (excl. Cash Handling Charges)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188.93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194.91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(5.98)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RPW - Total Revenue (excl. FSC &amp; Cash Handling Charges)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167.82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172.09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(4.27)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 - WC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170.72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170.97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(0.25)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RPW - Zone A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183.10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194.87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(11.77)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 - Zone B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219.40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209.50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9.90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2887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RPW - Zone C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265.89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260.16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5.73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5926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6C46EF-6274-F1D6-67C2-B85AF5195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33283"/>
              </p:ext>
            </p:extLst>
          </p:nvPr>
        </p:nvGraphicFramePr>
        <p:xfrm>
          <a:off x="151667" y="3363446"/>
          <a:ext cx="7372852" cy="339343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077807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153014628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494378520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3368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296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OTH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444.00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444.00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BKK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MWI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267.74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191.93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249.40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SKZ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196.77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223.76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292.14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250.03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KHM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192.51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273.94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236.13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BNP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NRL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203.72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286.44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258.22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2887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DIK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243.55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257.52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251.92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5926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MDN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194.31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254.05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237.20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1110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SWT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207.44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265.92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255.24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30782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170.72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182.96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218.23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265.29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191.45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89271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171.36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183.23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264.23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194.34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049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6C4EB5-CCD5-80C1-BF10-051487901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04214"/>
              </p:ext>
            </p:extLst>
          </p:nvPr>
        </p:nvGraphicFramePr>
        <p:xfrm>
          <a:off x="7657753" y="3363446"/>
          <a:ext cx="4372665" cy="340156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874533">
                  <a:extLst>
                    <a:ext uri="{9D8B030D-6E8A-4147-A177-3AD203B41FA5}">
                      <a16:colId xmlns:a16="http://schemas.microsoft.com/office/drawing/2014/main" val="2011611828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905151293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1017104756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1760289902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1883187491"/>
                    </a:ext>
                  </a:extLst>
                </a:gridCol>
              </a:tblGrid>
              <a:tr h="27432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7870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170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428.00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428.00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85396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276.23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276.23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6990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270.17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293.50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273.98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782181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209.31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241.35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290.21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257.26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9341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219.60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287.38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256.65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5630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256.00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256.00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9364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165.00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216.40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272.46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252.28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95655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360.00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230.12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267.88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249.01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3738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149.50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202.00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270.05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248.60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51735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192.49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266.26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248.58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60414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159.38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188.46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219.69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263.06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192.91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2147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159.38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188.66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220.83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266.67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195.89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5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255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RPW – Trend MoM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6036" y="266850"/>
            <a:ext cx="422888" cy="540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74A725-2184-4AF4-BDE0-90C1DE739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566879"/>
              </p:ext>
            </p:extLst>
          </p:nvPr>
        </p:nvGraphicFramePr>
        <p:xfrm>
          <a:off x="330507" y="1282338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09392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W/S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6036" y="325625"/>
            <a:ext cx="422888" cy="42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C8C341-7579-7005-E385-EB7D8A802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737757"/>
              </p:ext>
            </p:extLst>
          </p:nvPr>
        </p:nvGraphicFramePr>
        <p:xfrm>
          <a:off x="151667" y="1277954"/>
          <a:ext cx="11878751" cy="15544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4552535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Description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Inc/Dec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(0.03)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 - WC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W/S - Zone A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(0.06)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 - Zone B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W/S - Zone C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(0.01)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84BBFF-EAC9-4910-F5B8-4D9DEFDCB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039672"/>
              </p:ext>
            </p:extLst>
          </p:nvPr>
        </p:nvGraphicFramePr>
        <p:xfrm>
          <a:off x="151667" y="2977851"/>
          <a:ext cx="7372852" cy="362102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077807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153014628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494378520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3368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MPK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1.68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THT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SPA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VRI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SWL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OKR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1.98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1.32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2887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DGK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59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LYY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1110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BHV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30782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RYK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89271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0491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4987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ED6C4B-6106-5FF8-9FBA-6E2C901A7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869938"/>
              </p:ext>
            </p:extLst>
          </p:nvPr>
        </p:nvGraphicFramePr>
        <p:xfrm>
          <a:off x="7657753" y="2977851"/>
          <a:ext cx="4372665" cy="362102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874533">
                  <a:extLst>
                    <a:ext uri="{9D8B030D-6E8A-4147-A177-3AD203B41FA5}">
                      <a16:colId xmlns:a16="http://schemas.microsoft.com/office/drawing/2014/main" val="104723781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4098503141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235285743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899777480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3774114548"/>
                    </a:ext>
                  </a:extLst>
                </a:gridCol>
              </a:tblGrid>
              <a:tr h="27432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0105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4641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7597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82069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1.37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4633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418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2466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8308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89609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07584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1.39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28668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11803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9068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4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107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W/S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6036" y="325625"/>
            <a:ext cx="422888" cy="42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FB99427-4C27-9F09-82D2-5AD70640B5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020945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83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Overall Portfolio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AA338D-AF96-58A7-0141-C1A9C51B4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19024"/>
              </p:ext>
            </p:extLst>
          </p:nvPr>
        </p:nvGraphicFramePr>
        <p:xfrm>
          <a:off x="192181" y="1115063"/>
          <a:ext cx="11809826" cy="463943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44419983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2328644159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1887022188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2394812896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4234071630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3394390070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3901231696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1385482204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3181138386"/>
                    </a:ext>
                  </a:extLst>
                </a:gridCol>
              </a:tblGrid>
              <a:tr h="30175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6D67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Customers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Weight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121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From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Number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Number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Number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Number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1,511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65.13%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18,713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4.46%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35,884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7.82%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6,112,899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6.80%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326.67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170.35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1.92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9367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10.95%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18,325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23,450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4,592,048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250.59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195.83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5308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380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16.38%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86,885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20.69%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95,830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20.89%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19,233,971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21.40%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221.37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200.71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81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3.71%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62,841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14.96%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56,687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12,974,374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14.44%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206.46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228.88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377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1500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1.81%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51,001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12.14%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46,155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10.06%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10,356,758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11.53%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203.07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224.39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1666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2000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0.34%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13,074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9,052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1.97%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2,411,271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2.68%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184.43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266.39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392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2500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0.26%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13,254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3.16%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10,055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2.19%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3,014,978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227.48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299.84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0.76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9227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2500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3000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0.43%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26,904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6.41%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29,671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6.47%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6,004,814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6.68%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223.19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202.38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955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3000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3500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6,201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1.48%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3,720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1,081,052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174.34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290.64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65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3500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4000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7,742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1.84%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3,905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1,426,795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184.29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365.38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30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4000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4500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0.22%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20,934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4.98%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14,738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3,761,018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4.19%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179.66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255.19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6431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4500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5000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0.17%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18,684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4.45%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22,745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4.96%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3,643,668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4.05%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195.02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160.20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263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5000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10000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0.34%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50,348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11.99%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66,698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14.54%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10,053,274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11.19%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199.68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150.73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8482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10000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15000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25,124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5.98%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40,131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8.75%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5,192,006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5.78%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206.66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129.38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691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15000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1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84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-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2C5134-C64B-1BAC-B2D8-F054F68B7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69479"/>
              </p:ext>
            </p:extLst>
          </p:nvPr>
        </p:nvGraphicFramePr>
        <p:xfrm>
          <a:off x="192181" y="1115063"/>
          <a:ext cx="11772136" cy="259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286441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88702218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94812896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E6E6E6"/>
                          </a:solidFill>
                          <a:latin typeface="Roboto" pitchFamily="2" charset="0"/>
                          <a:ea typeface="Roboto" pitchFamily="2" charset="0"/>
                        </a:rPr>
                        <a:t>Customer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Oct-23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Nov-23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Dec-23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95973A-84BB-28D3-F681-286100B12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389880"/>
              </p:ext>
            </p:extLst>
          </p:nvPr>
        </p:nvGraphicFramePr>
        <p:xfrm>
          <a:off x="192181" y="3217321"/>
          <a:ext cx="11772136" cy="16505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1269575586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272511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018904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294619646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46405918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335975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474015549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Atlas Honda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863596"/>
                  </a:ext>
                </a:extLst>
              </a:tr>
              <a:tr h="224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27910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5,988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1,611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934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15,522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5393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658,110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175,950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121,420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1,572,570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262,950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444421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36,561.67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21,993.75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20,236.67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87,365.00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21,912.50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94314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109.90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109.22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101.31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121.40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783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332.67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201.38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155.67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862.33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180.50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6324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C3D6C2-A99A-EA37-0212-1AF3C1B25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772355"/>
              </p:ext>
            </p:extLst>
          </p:nvPr>
        </p:nvGraphicFramePr>
        <p:xfrm>
          <a:off x="192181" y="4955611"/>
          <a:ext cx="11772136" cy="17922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39945508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5531291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47437641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23606392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36537605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957256971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14308374"/>
                    </a:ext>
                  </a:extLst>
                </a:gridCol>
              </a:tblGrid>
              <a:tr h="256032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Pakistan Tobacco (BAT)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2507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2,923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4,828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2,761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2,126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186406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1,829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3,202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1,224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1,205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1,403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597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533,287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917,623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487,941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347,318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376,511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488,915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86034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182.45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190.06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176.73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172.28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177.10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185.76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0460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291.57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286.58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282.86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283.87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312.46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348.48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66039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695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472464"/>
              </p:ext>
            </p:extLst>
          </p:nvPr>
        </p:nvGraphicFramePr>
        <p:xfrm>
          <a:off x="192181" y="1400904"/>
          <a:ext cx="11772136" cy="166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Bank Alfalah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8855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Shipments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13,225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13,280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11,559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14,284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13,253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highlight>
                          <a:srgbClr val="E6E6E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1841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Weight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11,131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9,635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12,059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10,815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highlight>
                          <a:srgbClr val="36363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445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1,254,000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1,260,000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1,264,000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1,284,000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1,296,000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highlight>
                          <a:srgbClr val="E6E6E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2836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94.82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94.88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109.35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89.89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97.79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highlight>
                          <a:srgbClr val="36363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181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RPW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112.35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113.20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131.19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106.48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119.83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highlight>
                          <a:srgbClr val="E6E6E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7146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W/S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highlight>
                          <a:srgbClr val="36363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0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54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E93F512-83D8-C357-35FE-24B76B28E7FD}"/>
              </a:ext>
            </a:extLst>
          </p:cNvPr>
          <p:cNvSpPr/>
          <p:nvPr/>
        </p:nvSpPr>
        <p:spPr>
          <a:xfrm>
            <a:off x="776490" y="1245870"/>
            <a:ext cx="1924274" cy="2555911"/>
          </a:xfrm>
          <a:prstGeom prst="roundRect">
            <a:avLst/>
          </a:prstGeom>
          <a:solidFill>
            <a:srgbClr val="90C4E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9E740E-16B4-8EA5-AD88-E2A864A496BC}"/>
              </a:ext>
            </a:extLst>
          </p:cNvPr>
          <p:cNvSpPr/>
          <p:nvPr/>
        </p:nvSpPr>
        <p:spPr>
          <a:xfrm>
            <a:off x="44065" y="154238"/>
            <a:ext cx="5210979" cy="859314"/>
          </a:xfrm>
          <a:custGeom>
            <a:avLst/>
            <a:gdLst>
              <a:gd name="connsiteX0" fmla="*/ 0 w 4450815"/>
              <a:gd name="connsiteY0" fmla="*/ 0 h 1498294"/>
              <a:gd name="connsiteX1" fmla="*/ 3440553 w 4450815"/>
              <a:gd name="connsiteY1" fmla="*/ 0 h 1498294"/>
              <a:gd name="connsiteX2" fmla="*/ 4450815 w 4450815"/>
              <a:gd name="connsiteY2" fmla="*/ 749147 h 1498294"/>
              <a:gd name="connsiteX3" fmla="*/ 3440553 w 4450815"/>
              <a:gd name="connsiteY3" fmla="*/ 1498294 h 1498294"/>
              <a:gd name="connsiteX4" fmla="*/ 0 w 4450815"/>
              <a:gd name="connsiteY4" fmla="*/ 1498294 h 1498294"/>
              <a:gd name="connsiteX0" fmla="*/ 0 w 4274894"/>
              <a:gd name="connsiteY0" fmla="*/ 0 h 1498294"/>
              <a:gd name="connsiteX1" fmla="*/ 3440553 w 4274894"/>
              <a:gd name="connsiteY1" fmla="*/ 0 h 1498294"/>
              <a:gd name="connsiteX2" fmla="*/ 4274894 w 4274894"/>
              <a:gd name="connsiteY2" fmla="*/ 710729 h 1498294"/>
              <a:gd name="connsiteX3" fmla="*/ 3440553 w 4274894"/>
              <a:gd name="connsiteY3" fmla="*/ 1498294 h 1498294"/>
              <a:gd name="connsiteX4" fmla="*/ 0 w 4274894"/>
              <a:gd name="connsiteY4" fmla="*/ 1498294 h 1498294"/>
              <a:gd name="connsiteX5" fmla="*/ 0 w 4274894"/>
              <a:gd name="connsiteY5" fmla="*/ 0 h 1498294"/>
              <a:gd name="connsiteX0" fmla="*/ 0 w 4160545"/>
              <a:gd name="connsiteY0" fmla="*/ 0 h 1498294"/>
              <a:gd name="connsiteX1" fmla="*/ 3440553 w 4160545"/>
              <a:gd name="connsiteY1" fmla="*/ 0 h 1498294"/>
              <a:gd name="connsiteX2" fmla="*/ 4160545 w 4160545"/>
              <a:gd name="connsiteY2" fmla="*/ 710729 h 1498294"/>
              <a:gd name="connsiteX3" fmla="*/ 3440553 w 4160545"/>
              <a:gd name="connsiteY3" fmla="*/ 1498294 h 1498294"/>
              <a:gd name="connsiteX4" fmla="*/ 0 w 4160545"/>
              <a:gd name="connsiteY4" fmla="*/ 1498294 h 1498294"/>
              <a:gd name="connsiteX5" fmla="*/ 0 w 4160545"/>
              <a:gd name="connsiteY5" fmla="*/ 0 h 1498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0545" h="1498294">
                <a:moveTo>
                  <a:pt x="0" y="0"/>
                </a:moveTo>
                <a:lnTo>
                  <a:pt x="3440553" y="0"/>
                </a:lnTo>
                <a:cubicBezTo>
                  <a:pt x="3998450" y="0"/>
                  <a:pt x="4160545" y="296964"/>
                  <a:pt x="4160545" y="710729"/>
                </a:cubicBezTo>
                <a:cubicBezTo>
                  <a:pt x="4160545" y="1124494"/>
                  <a:pt x="3998450" y="1498294"/>
                  <a:pt x="3440553" y="1498294"/>
                </a:cubicBezTo>
                <a:lnTo>
                  <a:pt x="0" y="149829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000" dirty="0">
                <a:solidFill>
                  <a:srgbClr val="363636"/>
                </a:solidFill>
                <a:latin typeface="Fira Sans Extra Condensed SemiBold" panose="020F0502020204030204" pitchFamily="34" charset="0"/>
              </a:rPr>
              <a:t>Key Stats for the Month of March 2024 – </a:t>
            </a:r>
          </a:p>
          <a:p>
            <a:r>
              <a:rPr lang="en-US" sz="2000" dirty="0">
                <a:solidFill>
                  <a:srgbClr val="363636"/>
                </a:solidFill>
                <a:latin typeface="Fira Sans Extra Condensed SemiBold" panose="020F0502020204030204" pitchFamily="34" charset="0"/>
              </a:rPr>
              <a:t>Normal Shipments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2FB841-79B1-ABBC-B4DB-2951D40C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312" y="1464746"/>
            <a:ext cx="669210" cy="669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316B4B-FA5B-C2F3-8F81-3D4819600BBB}"/>
              </a:ext>
            </a:extLst>
          </p:cNvPr>
          <p:cNvSpPr/>
          <p:nvPr/>
        </p:nvSpPr>
        <p:spPr>
          <a:xfrm>
            <a:off x="2932896" y="1288975"/>
            <a:ext cx="1924274" cy="2555911"/>
          </a:xfrm>
          <a:prstGeom prst="roundRect">
            <a:avLst/>
          </a:prstGeom>
          <a:solidFill>
            <a:srgbClr val="A0D771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E93C83-A61D-F0C4-5A29-80071CBA0817}"/>
              </a:ext>
            </a:extLst>
          </p:cNvPr>
          <p:cNvSpPr/>
          <p:nvPr/>
        </p:nvSpPr>
        <p:spPr>
          <a:xfrm>
            <a:off x="5133863" y="1288975"/>
            <a:ext cx="1924274" cy="2555911"/>
          </a:xfrm>
          <a:prstGeom prst="roundRect">
            <a:avLst/>
          </a:prstGeom>
          <a:solidFill>
            <a:srgbClr val="FAAD5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62D357E-034D-B311-459B-E72F1E338C93}"/>
              </a:ext>
            </a:extLst>
          </p:cNvPr>
          <p:cNvSpPr/>
          <p:nvPr/>
        </p:nvSpPr>
        <p:spPr>
          <a:xfrm>
            <a:off x="7326224" y="1288975"/>
            <a:ext cx="1924274" cy="2555911"/>
          </a:xfrm>
          <a:prstGeom prst="roundRect">
            <a:avLst/>
          </a:prstGeom>
          <a:solidFill>
            <a:srgbClr val="46BDC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DD98562-E310-574E-2D1A-532AE61E6C06}"/>
              </a:ext>
            </a:extLst>
          </p:cNvPr>
          <p:cNvSpPr/>
          <p:nvPr/>
        </p:nvSpPr>
        <p:spPr>
          <a:xfrm>
            <a:off x="9518585" y="1278748"/>
            <a:ext cx="1924274" cy="2555911"/>
          </a:xfrm>
          <a:prstGeom prst="roundRect">
            <a:avLst/>
          </a:prstGeom>
          <a:solidFill>
            <a:srgbClr val="3FC1A0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E99212-AA63-8ECC-476B-0064374928AC}"/>
              </a:ext>
            </a:extLst>
          </p:cNvPr>
          <p:cNvSpPr/>
          <p:nvPr/>
        </p:nvSpPr>
        <p:spPr>
          <a:xfrm>
            <a:off x="776686" y="4048699"/>
            <a:ext cx="1924274" cy="2555911"/>
          </a:xfrm>
          <a:prstGeom prst="roundRect">
            <a:avLst/>
          </a:prstGeom>
          <a:solidFill>
            <a:srgbClr val="DD5462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C2AE3C7-BFF5-8A8E-1C0F-A3E664EDB21B}"/>
              </a:ext>
            </a:extLst>
          </p:cNvPr>
          <p:cNvSpPr/>
          <p:nvPr/>
        </p:nvSpPr>
        <p:spPr>
          <a:xfrm>
            <a:off x="2941502" y="4044734"/>
            <a:ext cx="1924274" cy="2555911"/>
          </a:xfrm>
          <a:prstGeom prst="roundRect">
            <a:avLst/>
          </a:prstGeom>
          <a:solidFill>
            <a:srgbClr val="FAC00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2F82CC5-6AED-D311-4FAE-FB0A8EF07926}"/>
              </a:ext>
            </a:extLst>
          </p:cNvPr>
          <p:cNvSpPr/>
          <p:nvPr/>
        </p:nvSpPr>
        <p:spPr>
          <a:xfrm>
            <a:off x="5152562" y="4048699"/>
            <a:ext cx="1924274" cy="2555911"/>
          </a:xfrm>
          <a:prstGeom prst="roundRect">
            <a:avLst/>
          </a:prstGeom>
          <a:solidFill>
            <a:srgbClr val="4E8CBA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9ED1BA2-7C21-EB51-C268-15A0B90175B0}"/>
              </a:ext>
            </a:extLst>
          </p:cNvPr>
          <p:cNvSpPr/>
          <p:nvPr/>
        </p:nvSpPr>
        <p:spPr>
          <a:xfrm>
            <a:off x="7326224" y="4048699"/>
            <a:ext cx="1924274" cy="2555911"/>
          </a:xfrm>
          <a:prstGeom prst="roundRect">
            <a:avLst/>
          </a:prstGeom>
          <a:solidFill>
            <a:srgbClr val="34A853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ED4AE5B-0070-809D-1114-BCE70B790620}"/>
              </a:ext>
            </a:extLst>
          </p:cNvPr>
          <p:cNvSpPr/>
          <p:nvPr/>
        </p:nvSpPr>
        <p:spPr>
          <a:xfrm>
            <a:off x="9518585" y="4040769"/>
            <a:ext cx="1924274" cy="2555911"/>
          </a:xfrm>
          <a:prstGeom prst="roundRect">
            <a:avLst/>
          </a:prstGeom>
          <a:solidFill>
            <a:srgbClr val="AF172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F74F9C0-EB02-B7F7-A85C-792958144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8268" y="1443590"/>
            <a:ext cx="570743" cy="57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71CFF4D-C609-B662-5434-4B9A119ED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843" y="1328557"/>
            <a:ext cx="760313" cy="760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048A81A-8C33-107A-4628-B7DBDAE69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7832" y="1424674"/>
            <a:ext cx="891612" cy="642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484781B-7E20-2923-FEAE-81E918418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060" y="1398394"/>
            <a:ext cx="641722" cy="551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10CAA39-8C4B-1D6B-081D-1A14CBA43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6742" y="4170796"/>
            <a:ext cx="682984" cy="682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7811F0A-9071-D503-DC9C-ED0DE852F6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8268" y="4170796"/>
            <a:ext cx="570743" cy="57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7C15F99-3A87-00E7-2E9B-0737A3555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3068" y="4147371"/>
            <a:ext cx="545863" cy="640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E1D284-4255-4DB4-322A-24E5A6FE87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7765" y="4147371"/>
            <a:ext cx="490179" cy="62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9451275-A5E6-B490-BD54-F2EEF160B6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2503" y="4158004"/>
            <a:ext cx="575279" cy="575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B3175A0-4451-B168-F725-2D62D895DDD8}"/>
              </a:ext>
            </a:extLst>
          </p:cNvPr>
          <p:cNvSpPr/>
          <p:nvPr/>
        </p:nvSpPr>
        <p:spPr>
          <a:xfrm>
            <a:off x="776686" y="2061438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Active Accounts</a:t>
            </a:r>
          </a:p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D6BCB22-05A8-27F4-4245-3D6B1AD6E7F7}"/>
              </a:ext>
            </a:extLst>
          </p:cNvPr>
          <p:cNvSpPr/>
          <p:nvPr/>
        </p:nvSpPr>
        <p:spPr>
          <a:xfrm>
            <a:off x="2953097" y="2071149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Normal Shipments</a:t>
            </a:r>
          </a:p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0F7F91-897C-ADB3-3677-1CE61DB236C8}"/>
              </a:ext>
            </a:extLst>
          </p:cNvPr>
          <p:cNvSpPr/>
          <p:nvPr/>
        </p:nvSpPr>
        <p:spPr>
          <a:xfrm>
            <a:off x="5123230" y="2071149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Normal Weight</a:t>
            </a:r>
          </a:p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ED6185D-58AD-CA13-689E-F4E3EAFF6F08}"/>
              </a:ext>
            </a:extLst>
          </p:cNvPr>
          <p:cNvSpPr/>
          <p:nvPr/>
        </p:nvSpPr>
        <p:spPr>
          <a:xfrm>
            <a:off x="7345941" y="2077081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Weight Charges</a:t>
            </a:r>
            <a:endParaRPr lang="en-US" sz="16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CBE70C-49AD-8DDA-E800-7ED63BF9B9F5}"/>
              </a:ext>
            </a:extLst>
          </p:cNvPr>
          <p:cNvSpPr/>
          <p:nvPr/>
        </p:nvSpPr>
        <p:spPr>
          <a:xfrm>
            <a:off x="9540187" y="206385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Fuel Surcharge</a:t>
            </a:r>
          </a:p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604825E-038E-27B5-BC13-C7EAAB794998}"/>
              </a:ext>
            </a:extLst>
          </p:cNvPr>
          <p:cNvSpPr/>
          <p:nvPr/>
        </p:nvSpPr>
        <p:spPr>
          <a:xfrm>
            <a:off x="757597" y="4847624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Cash Handling Charges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CD4BD84-2EA8-35D0-94A6-E17DFBE0F0F0}"/>
              </a:ext>
            </a:extLst>
          </p:cNvPr>
          <p:cNvSpPr/>
          <p:nvPr/>
        </p:nvSpPr>
        <p:spPr>
          <a:xfrm>
            <a:off x="2930869" y="4801128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Total Normal Revenue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1DCB495-1C7D-9324-AD8F-5D6EBB69F531}"/>
              </a:ext>
            </a:extLst>
          </p:cNvPr>
          <p:cNvSpPr/>
          <p:nvPr/>
        </p:nvSpPr>
        <p:spPr>
          <a:xfrm>
            <a:off x="5161408" y="47619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RPS</a:t>
            </a:r>
          </a:p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A1A63BB-104C-BE49-7520-9F40C28A6E97}"/>
              </a:ext>
            </a:extLst>
          </p:cNvPr>
          <p:cNvSpPr/>
          <p:nvPr/>
        </p:nvSpPr>
        <p:spPr>
          <a:xfrm>
            <a:off x="7311121" y="47585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RPW</a:t>
            </a:r>
          </a:p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B876EC-0F80-064E-096E-0C9F82926578}"/>
              </a:ext>
            </a:extLst>
          </p:cNvPr>
          <p:cNvSpPr/>
          <p:nvPr/>
        </p:nvSpPr>
        <p:spPr>
          <a:xfrm>
            <a:off x="9514115" y="47619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WS</a:t>
            </a:r>
          </a:p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0239629-7487-825E-FD54-807132E1A494}"/>
              </a:ext>
            </a:extLst>
          </p:cNvPr>
          <p:cNvSpPr/>
          <p:nvPr/>
        </p:nvSpPr>
        <p:spPr>
          <a:xfrm>
            <a:off x="1113219" y="2553046"/>
            <a:ext cx="1223907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b="1" dirty="0">
                <a:solidFill>
                  <a:srgbClr val="EFEFEF"/>
                </a:solidFill>
              </a:rPr>
              <a:t>2,099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0C87F042-816E-3789-DB93-7027B1E76CAF}"/>
              </a:ext>
            </a:extLst>
          </p:cNvPr>
          <p:cNvSpPr/>
          <p:nvPr/>
        </p:nvSpPr>
        <p:spPr>
          <a:xfrm>
            <a:off x="808827" y="3104787"/>
            <a:ext cx="1874501" cy="718831"/>
          </a:xfrm>
          <a:custGeom>
            <a:avLst/>
            <a:gdLst>
              <a:gd name="connsiteX0" fmla="*/ 1867100 w 1874501"/>
              <a:gd name="connsiteY0" fmla="*/ 0 h 718831"/>
              <a:gd name="connsiteX1" fmla="*/ 1874501 w 1874501"/>
              <a:gd name="connsiteY1" fmla="*/ 0 h 718831"/>
              <a:gd name="connsiteX2" fmla="*/ 1874501 w 1874501"/>
              <a:gd name="connsiteY2" fmla="*/ 449252 h 718831"/>
              <a:gd name="connsiteX3" fmla="*/ 1562078 w 1874501"/>
              <a:gd name="connsiteY3" fmla="*/ 718831 h 718831"/>
              <a:gd name="connsiteX4" fmla="*/ 312423 w 1874501"/>
              <a:gd name="connsiteY4" fmla="*/ 718831 h 718831"/>
              <a:gd name="connsiteX5" fmla="*/ 0 w 1874501"/>
              <a:gd name="connsiteY5" fmla="*/ 449252 h 718831"/>
              <a:gd name="connsiteX6" fmla="*/ 0 w 1874501"/>
              <a:gd name="connsiteY6" fmla="*/ 2953 h 718831"/>
              <a:gd name="connsiteX7" fmla="*/ 1867100 w 1874501"/>
              <a:gd name="connsiteY7" fmla="*/ 2953 h 71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18831">
                <a:moveTo>
                  <a:pt x="1867100" y="0"/>
                </a:moveTo>
                <a:lnTo>
                  <a:pt x="1874501" y="0"/>
                </a:lnTo>
                <a:lnTo>
                  <a:pt x="1874501" y="449252"/>
                </a:lnTo>
                <a:cubicBezTo>
                  <a:pt x="1874501" y="598136"/>
                  <a:pt x="1734624" y="718831"/>
                  <a:pt x="1562078" y="718831"/>
                </a:cubicBezTo>
                <a:lnTo>
                  <a:pt x="312423" y="718831"/>
                </a:lnTo>
                <a:cubicBezTo>
                  <a:pt x="139877" y="718831"/>
                  <a:pt x="0" y="598136"/>
                  <a:pt x="0" y="449252"/>
                </a:cubicBezTo>
                <a:lnTo>
                  <a:pt x="0" y="2953"/>
                </a:lnTo>
                <a:lnTo>
                  <a:pt x="1867100" y="2953"/>
                </a:lnTo>
                <a:close/>
              </a:path>
            </a:pathLst>
          </a:custGeom>
          <a:solidFill>
            <a:srgbClr val="2977A7">
              <a:alpha val="36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25CFE23-439B-FB45-B9CA-C145D18C7003}"/>
              </a:ext>
            </a:extLst>
          </p:cNvPr>
          <p:cNvSpPr/>
          <p:nvPr/>
        </p:nvSpPr>
        <p:spPr>
          <a:xfrm>
            <a:off x="2991275" y="3099891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4E8024">
              <a:alpha val="62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D981AFD-D9D6-687E-7294-81CD587C37B8}"/>
              </a:ext>
            </a:extLst>
          </p:cNvPr>
          <p:cNvGrpSpPr/>
          <p:nvPr/>
        </p:nvGrpSpPr>
        <p:grpSpPr>
          <a:xfrm>
            <a:off x="732858" y="3108311"/>
            <a:ext cx="1884331" cy="629689"/>
            <a:chOff x="752767" y="3100930"/>
            <a:chExt cx="1356020" cy="62968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431E23D-D865-6D5D-0BDD-672756C5E8C4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8E97EFE-3AF1-AE23-472D-AC29FA04E83D}"/>
                </a:ext>
              </a:extLst>
            </p:cNvPr>
            <p:cNvSpPr/>
            <p:nvPr/>
          </p:nvSpPr>
          <p:spPr>
            <a:xfrm>
              <a:off x="753518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4A1EC082-08BD-F0D9-9DAC-DB55C2B25168}"/>
              </a:ext>
            </a:extLst>
          </p:cNvPr>
          <p:cNvSpPr/>
          <p:nvPr/>
        </p:nvSpPr>
        <p:spPr>
          <a:xfrm>
            <a:off x="5161067" y="3099891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F88D18">
              <a:alpha val="65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BD96172-780D-D72C-0405-D52D8B565BBB}"/>
              </a:ext>
            </a:extLst>
          </p:cNvPr>
          <p:cNvSpPr/>
          <p:nvPr/>
        </p:nvSpPr>
        <p:spPr>
          <a:xfrm>
            <a:off x="7341323" y="3101449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2B868D">
              <a:alpha val="65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605001A4-5740-F9AF-BFC0-F121521186DD}"/>
              </a:ext>
            </a:extLst>
          </p:cNvPr>
          <p:cNvSpPr/>
          <p:nvPr/>
        </p:nvSpPr>
        <p:spPr>
          <a:xfrm>
            <a:off x="9552012" y="3092874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2B856D">
              <a:alpha val="63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1BCBC3D9-DBC3-58C7-0963-A3066F2E696A}"/>
              </a:ext>
            </a:extLst>
          </p:cNvPr>
          <p:cNvSpPr/>
          <p:nvPr/>
        </p:nvSpPr>
        <p:spPr>
          <a:xfrm>
            <a:off x="761815" y="5878055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961E29">
              <a:alpha val="39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74E8758-EA50-FD73-7E28-9A40AE1E5A72}"/>
              </a:ext>
            </a:extLst>
          </p:cNvPr>
          <p:cNvSpPr/>
          <p:nvPr/>
        </p:nvSpPr>
        <p:spPr>
          <a:xfrm>
            <a:off x="2968155" y="5882502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B58B03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5587FAAF-9242-8A99-8DC7-788842CFE530}"/>
              </a:ext>
            </a:extLst>
          </p:cNvPr>
          <p:cNvSpPr/>
          <p:nvPr/>
        </p:nvSpPr>
        <p:spPr>
          <a:xfrm>
            <a:off x="5165497" y="5842904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2B526F">
              <a:alpha val="71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8E41627C-7EDB-DC8D-DDBA-E4859D1E087B}"/>
              </a:ext>
            </a:extLst>
          </p:cNvPr>
          <p:cNvSpPr/>
          <p:nvPr/>
        </p:nvSpPr>
        <p:spPr>
          <a:xfrm>
            <a:off x="7367036" y="5854215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1C582C">
              <a:alpha val="56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AF9A5712-8FA6-2C4D-53E5-649AAB89A467}"/>
              </a:ext>
            </a:extLst>
          </p:cNvPr>
          <p:cNvSpPr/>
          <p:nvPr/>
        </p:nvSpPr>
        <p:spPr>
          <a:xfrm>
            <a:off x="9549926" y="5844510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510B12">
              <a:alpha val="55686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19759-80FC-D973-476A-F331D4568BAE}"/>
              </a:ext>
            </a:extLst>
          </p:cNvPr>
          <p:cNvGrpSpPr/>
          <p:nvPr/>
        </p:nvGrpSpPr>
        <p:grpSpPr>
          <a:xfrm>
            <a:off x="2843584" y="3230962"/>
            <a:ext cx="1883290" cy="506345"/>
            <a:chOff x="766052" y="3224274"/>
            <a:chExt cx="1355269" cy="506345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62CAE6-82B9-5D1B-4AD0-8FCF3181F3FD}"/>
                </a:ext>
              </a:extLst>
            </p:cNvPr>
            <p:cNvSpPr/>
            <p:nvPr/>
          </p:nvSpPr>
          <p:spPr>
            <a:xfrm>
              <a:off x="766052" y="3224274"/>
              <a:ext cx="1355269" cy="3557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endParaRPr>
            </a:p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253A12-3CC5-07B4-05AB-63B49266BE7D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88DB4B-B3DA-4B8C-39CB-659D6A4D7175}"/>
              </a:ext>
            </a:extLst>
          </p:cNvPr>
          <p:cNvGrpSpPr/>
          <p:nvPr/>
        </p:nvGrpSpPr>
        <p:grpSpPr>
          <a:xfrm>
            <a:off x="4994961" y="3113624"/>
            <a:ext cx="1883486" cy="636725"/>
            <a:chOff x="678173" y="3093894"/>
            <a:chExt cx="1355410" cy="6367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496992-2CF0-FAFD-0803-9F9B85BAA04A}"/>
                </a:ext>
              </a:extLst>
            </p:cNvPr>
            <p:cNvSpPr/>
            <p:nvPr/>
          </p:nvSpPr>
          <p:spPr>
            <a:xfrm>
              <a:off x="678173" y="3093894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 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36CAAC-E212-4F11-56C3-72394D755737}"/>
                </a:ext>
              </a:extLst>
            </p:cNvPr>
            <p:cNvSpPr/>
            <p:nvPr/>
          </p:nvSpPr>
          <p:spPr>
            <a:xfrm>
              <a:off x="678314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88DEA-FA89-C393-D8C3-383AC78CDD14}"/>
              </a:ext>
            </a:extLst>
          </p:cNvPr>
          <p:cNvGrpSpPr/>
          <p:nvPr/>
        </p:nvGrpSpPr>
        <p:grpSpPr>
          <a:xfrm>
            <a:off x="7220041" y="3117213"/>
            <a:ext cx="1916716" cy="616642"/>
            <a:chOff x="747260" y="3097483"/>
            <a:chExt cx="1379324" cy="6166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2945F4-6FA9-823E-D670-974F68D53812}"/>
                </a:ext>
              </a:extLst>
            </p:cNvPr>
            <p:cNvSpPr/>
            <p:nvPr/>
          </p:nvSpPr>
          <p:spPr>
            <a:xfrm>
              <a:off x="747260" y="3097483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 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302A1B-DF5C-85C7-E8CA-BC60FD5803FD}"/>
                </a:ext>
              </a:extLst>
            </p:cNvPr>
            <p:cNvSpPr/>
            <p:nvPr/>
          </p:nvSpPr>
          <p:spPr>
            <a:xfrm>
              <a:off x="771315" y="3331354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59A806-6940-D25C-3862-01427B8D7BAF}"/>
              </a:ext>
            </a:extLst>
          </p:cNvPr>
          <p:cNvGrpSpPr/>
          <p:nvPr/>
        </p:nvGrpSpPr>
        <p:grpSpPr>
          <a:xfrm>
            <a:off x="9410387" y="3107618"/>
            <a:ext cx="1917081" cy="629689"/>
            <a:chOff x="728450" y="3100930"/>
            <a:chExt cx="1379586" cy="62968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7EDAFF-2493-8D78-27A7-CBACE0A9E5B6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B6457A-9B78-51B3-9A3D-FBA5E4325E45}"/>
                </a:ext>
              </a:extLst>
            </p:cNvPr>
            <p:cNvSpPr/>
            <p:nvPr/>
          </p:nvSpPr>
          <p:spPr>
            <a:xfrm>
              <a:off x="728450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16CF1B-8F12-6C90-D4AA-EA5BDDE49AC1}"/>
              </a:ext>
            </a:extLst>
          </p:cNvPr>
          <p:cNvGrpSpPr/>
          <p:nvPr/>
        </p:nvGrpSpPr>
        <p:grpSpPr>
          <a:xfrm>
            <a:off x="635064" y="5901827"/>
            <a:ext cx="1934499" cy="629689"/>
            <a:chOff x="646979" y="3100930"/>
            <a:chExt cx="1392120" cy="6296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F83734-ABB1-F7A1-0E25-B1C1DDAF90C7}"/>
                </a:ext>
              </a:extLst>
            </p:cNvPr>
            <p:cNvSpPr/>
            <p:nvPr/>
          </p:nvSpPr>
          <p:spPr>
            <a:xfrm>
              <a:off x="683830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872849-F217-5037-1D1F-CA41F0DAA0C7}"/>
                </a:ext>
              </a:extLst>
            </p:cNvPr>
            <p:cNvSpPr/>
            <p:nvPr/>
          </p:nvSpPr>
          <p:spPr>
            <a:xfrm>
              <a:off x="646979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A05297-846C-F6FF-5959-58FA616C1F8C}"/>
              </a:ext>
            </a:extLst>
          </p:cNvPr>
          <p:cNvGrpSpPr/>
          <p:nvPr/>
        </p:nvGrpSpPr>
        <p:grpSpPr>
          <a:xfrm>
            <a:off x="2829762" y="5904691"/>
            <a:ext cx="1899662" cy="629689"/>
            <a:chOff x="665780" y="3100930"/>
            <a:chExt cx="1367052" cy="6296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0F73EA-FCCB-B99D-859C-557784DAE5B6}"/>
                </a:ext>
              </a:extLst>
            </p:cNvPr>
            <p:cNvSpPr/>
            <p:nvPr/>
          </p:nvSpPr>
          <p:spPr>
            <a:xfrm>
              <a:off x="677563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643BD1-2479-ECDB-9167-A4D23BCFDF6D}"/>
                </a:ext>
              </a:extLst>
            </p:cNvPr>
            <p:cNvSpPr/>
            <p:nvPr/>
          </p:nvSpPr>
          <p:spPr>
            <a:xfrm>
              <a:off x="665780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C5693C-B420-6B60-FFBD-718774D6D940}"/>
              </a:ext>
            </a:extLst>
          </p:cNvPr>
          <p:cNvGrpSpPr/>
          <p:nvPr/>
        </p:nvGrpSpPr>
        <p:grpSpPr>
          <a:xfrm>
            <a:off x="5037572" y="5889487"/>
            <a:ext cx="1936586" cy="629689"/>
            <a:chOff x="677563" y="3100930"/>
            <a:chExt cx="1393622" cy="62968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6772D7-146C-465B-0373-324F6869A67E}"/>
                </a:ext>
              </a:extLst>
            </p:cNvPr>
            <p:cNvSpPr/>
            <p:nvPr/>
          </p:nvSpPr>
          <p:spPr>
            <a:xfrm>
              <a:off x="677563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A0E754-02D5-7B25-8C11-C4C90258C022}"/>
                </a:ext>
              </a:extLst>
            </p:cNvPr>
            <p:cNvSpPr/>
            <p:nvPr/>
          </p:nvSpPr>
          <p:spPr>
            <a:xfrm>
              <a:off x="715916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5E3B73-573B-4AED-BD50-194068002A36}"/>
              </a:ext>
            </a:extLst>
          </p:cNvPr>
          <p:cNvGrpSpPr/>
          <p:nvPr/>
        </p:nvGrpSpPr>
        <p:grpSpPr>
          <a:xfrm>
            <a:off x="7277367" y="5899230"/>
            <a:ext cx="1884335" cy="629689"/>
            <a:chOff x="721432" y="3100930"/>
            <a:chExt cx="1356021" cy="62968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1EF230-D676-C495-3E43-BBECB0353040}"/>
                </a:ext>
              </a:extLst>
            </p:cNvPr>
            <p:cNvSpPr/>
            <p:nvPr/>
          </p:nvSpPr>
          <p:spPr>
            <a:xfrm>
              <a:off x="721432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1750B9-8A26-D1E0-8988-890DC5F2F57C}"/>
                </a:ext>
              </a:extLst>
            </p:cNvPr>
            <p:cNvSpPr/>
            <p:nvPr/>
          </p:nvSpPr>
          <p:spPr>
            <a:xfrm>
              <a:off x="722184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B81835-2504-A69B-0C17-EBCFCCF1D1C1}"/>
              </a:ext>
            </a:extLst>
          </p:cNvPr>
          <p:cNvGrpSpPr/>
          <p:nvPr/>
        </p:nvGrpSpPr>
        <p:grpSpPr>
          <a:xfrm>
            <a:off x="9470308" y="5873793"/>
            <a:ext cx="1893042" cy="629689"/>
            <a:chOff x="690097" y="3100930"/>
            <a:chExt cx="1362287" cy="6296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C8773B2-24A9-F4A0-D256-A48F6F66D3E5}"/>
                </a:ext>
              </a:extLst>
            </p:cNvPr>
            <p:cNvSpPr/>
            <p:nvPr/>
          </p:nvSpPr>
          <p:spPr>
            <a:xfrm>
              <a:off x="69009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EDC904-9274-909C-60CB-6F10A30EE40A}"/>
                </a:ext>
              </a:extLst>
            </p:cNvPr>
            <p:cNvSpPr/>
            <p:nvPr/>
          </p:nvSpPr>
          <p:spPr>
            <a:xfrm>
              <a:off x="697115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8972941-F9C2-C5FF-A181-41454475DAD5}"/>
              </a:ext>
            </a:extLst>
          </p:cNvPr>
          <p:cNvSpPr/>
          <p:nvPr/>
        </p:nvSpPr>
        <p:spPr>
          <a:xfrm>
            <a:off x="3170053" y="2529465"/>
            <a:ext cx="1383294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b="1" dirty="0">
                <a:solidFill>
                  <a:srgbClr val="EFEFEF"/>
                </a:solidFill>
                <a:latin typeface="Roboto"/>
              </a:rPr>
              <a:t>375,299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76729E-0886-A249-15FB-499150A3E239}"/>
              </a:ext>
            </a:extLst>
          </p:cNvPr>
          <p:cNvSpPr/>
          <p:nvPr/>
        </p:nvSpPr>
        <p:spPr>
          <a:xfrm>
            <a:off x="5397590" y="2548064"/>
            <a:ext cx="1396820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b="1" dirty="0">
                <a:solidFill>
                  <a:srgbClr val="EFEFEF"/>
                </a:solidFill>
                <a:latin typeface="Roboto"/>
              </a:rPr>
              <a:t>422,056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0F27C4-668D-7811-0244-3816CD601694}"/>
              </a:ext>
            </a:extLst>
          </p:cNvPr>
          <p:cNvSpPr/>
          <p:nvPr/>
        </p:nvSpPr>
        <p:spPr>
          <a:xfrm>
            <a:off x="7364402" y="2484301"/>
            <a:ext cx="1839795" cy="4386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b="1" dirty="0">
                <a:solidFill>
                  <a:srgbClr val="EFEFEF"/>
                </a:solidFill>
                <a:latin typeface="Roboto"/>
              </a:rPr>
              <a:t>67,056,960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F4D20C-2121-7259-9AEF-1358082B03D5}"/>
              </a:ext>
            </a:extLst>
          </p:cNvPr>
          <p:cNvSpPr/>
          <p:nvPr/>
        </p:nvSpPr>
        <p:spPr>
          <a:xfrm>
            <a:off x="9557636" y="2525512"/>
            <a:ext cx="1813336" cy="34314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b="1" dirty="0">
                <a:solidFill>
                  <a:srgbClr val="EFEFEF"/>
                </a:solidFill>
                <a:latin typeface="Roboto"/>
              </a:rPr>
              <a:t>9,122,673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CC230E-4BCC-CEF1-CE08-5AA51364D80D}"/>
              </a:ext>
            </a:extLst>
          </p:cNvPr>
          <p:cNvSpPr/>
          <p:nvPr/>
        </p:nvSpPr>
        <p:spPr>
          <a:xfrm>
            <a:off x="814069" y="5375138"/>
            <a:ext cx="1802080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b="1" dirty="0">
                <a:solidFill>
                  <a:srgbClr val="EFEFEF"/>
                </a:solidFill>
              </a:rPr>
              <a:t>2,423,027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8739E3-26AD-7A72-CFF2-747D7C3D55F6}"/>
              </a:ext>
            </a:extLst>
          </p:cNvPr>
          <p:cNvSpPr/>
          <p:nvPr/>
        </p:nvSpPr>
        <p:spPr>
          <a:xfrm>
            <a:off x="3012638" y="5341240"/>
            <a:ext cx="1824392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b="1" dirty="0">
                <a:solidFill>
                  <a:srgbClr val="EFEFEF"/>
                </a:solidFill>
                <a:latin typeface="Roboto"/>
              </a:rPr>
              <a:t>78,602,661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B59122-0D73-03DC-F781-D13567738AFB}"/>
              </a:ext>
            </a:extLst>
          </p:cNvPr>
          <p:cNvSpPr/>
          <p:nvPr/>
        </p:nvSpPr>
        <p:spPr>
          <a:xfrm>
            <a:off x="5467842" y="5233330"/>
            <a:ext cx="1322038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b="1">
                <a:solidFill>
                  <a:srgbClr val="EFEFEF"/>
                </a:solidFill>
                <a:latin typeface="Roboto"/>
              </a:rPr>
              <a:t>209.44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DDA3BC-9999-7BDD-3745-8D044B9B4050}"/>
              </a:ext>
            </a:extLst>
          </p:cNvPr>
          <p:cNvSpPr/>
          <p:nvPr/>
        </p:nvSpPr>
        <p:spPr>
          <a:xfrm>
            <a:off x="7603217" y="5239979"/>
            <a:ext cx="1317244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b="1">
                <a:solidFill>
                  <a:srgbClr val="EFEFEF"/>
                </a:solidFill>
                <a:latin typeface="Roboto"/>
              </a:rPr>
              <a:t>186.24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4A76BF4-D93C-DE5D-2FBF-81CCD1361877}"/>
              </a:ext>
            </a:extLst>
          </p:cNvPr>
          <p:cNvSpPr/>
          <p:nvPr/>
        </p:nvSpPr>
        <p:spPr>
          <a:xfrm>
            <a:off x="9875112" y="5266409"/>
            <a:ext cx="1148395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b="1">
                <a:solidFill>
                  <a:srgbClr val="EFEFEF"/>
                </a:solidFill>
                <a:latin typeface="Roboto"/>
              </a:rPr>
              <a:t>1.12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A33072F-2D4B-A030-866F-1E616283C319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261467" y="3136757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911DFBE-A08F-DE3D-4958-57A4F956F2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8914176" y="5962637"/>
            <a:ext cx="530002" cy="53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59003B1-CBA0-030D-9434-57E27A7E4216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422692" y="3167841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D80C1-072D-02AC-744C-8C4206DB3B04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548612" y="3191569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A3D64B-FEC3-A817-BEB2-1293AEF966A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8843280" y="3237196"/>
            <a:ext cx="536448" cy="419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457157D-3C4D-B452-B274-AEC6C566B188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99860" y="3212019"/>
            <a:ext cx="536448" cy="463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EFB8665-3A66-4E4B-10F6-777E37C6B39E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230886" y="5956880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3C96F7-F5A5-C4BE-8AE8-7BFCD8907DF3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457714" y="6065677"/>
            <a:ext cx="536448" cy="346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34CDEDD-CE6A-C754-3586-2AEC1289527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779045" y="5894742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E6FCAF9-FDB1-BD42-DE80-143A0BF959F7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153757" y="5984354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2B0C909-B7D1-2FAC-FDCD-A59A7D3E3BF1}"/>
              </a:ext>
            </a:extLst>
          </p:cNvPr>
          <p:cNvSpPr txBox="1"/>
          <p:nvPr/>
        </p:nvSpPr>
        <p:spPr>
          <a:xfrm>
            <a:off x="930969" y="3167841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100" b="0" i="0" u="none">
                <a:solidFill>
                  <a:srgbClr val="EFEFEF"/>
                </a:solidFill>
                <a:latin typeface="Roboto"/>
              </a:rPr>
              <a:t>Oct-23: 2108.0</a:t>
            </a:r>
            <a:endParaRPr 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A50182-8EC7-1540-A697-B917079539AF}"/>
              </a:ext>
            </a:extLst>
          </p:cNvPr>
          <p:cNvSpPr txBox="1"/>
          <p:nvPr/>
        </p:nvSpPr>
        <p:spPr>
          <a:xfrm>
            <a:off x="1043060" y="3369571"/>
            <a:ext cx="1102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100" b="0" i="0" u="none">
                <a:solidFill>
                  <a:srgbClr val="EFEFEF"/>
                </a:solidFill>
                <a:latin typeface="Roboto"/>
              </a:rPr>
              <a:t>Diff : (9)</a:t>
            </a:r>
            <a:endParaRPr 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246091-F27C-BBDB-73FC-FDF694EA6CDF}"/>
              </a:ext>
            </a:extLst>
          </p:cNvPr>
          <p:cNvSpPr txBox="1"/>
          <p:nvPr/>
        </p:nvSpPr>
        <p:spPr>
          <a:xfrm>
            <a:off x="1596757" y="3361142"/>
            <a:ext cx="635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>
                <a:solidFill>
                  <a:srgbClr val="EFEFEF"/>
                </a:solidFill>
                <a:latin typeface="Roboto"/>
              </a:rPr>
              <a:t>, (0.00427)%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F9D4AF-11BF-6D8B-7A75-F469351D1B9D}"/>
              </a:ext>
            </a:extLst>
          </p:cNvPr>
          <p:cNvSpPr txBox="1"/>
          <p:nvPr/>
        </p:nvSpPr>
        <p:spPr>
          <a:xfrm>
            <a:off x="3056798" y="3178326"/>
            <a:ext cx="1615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Oct-23: 345749.0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C25425-3F00-F72F-AFA1-4CF83F3EE8AA}"/>
              </a:ext>
            </a:extLst>
          </p:cNvPr>
          <p:cNvSpPr txBox="1"/>
          <p:nvPr/>
        </p:nvSpPr>
        <p:spPr>
          <a:xfrm>
            <a:off x="3066002" y="3414451"/>
            <a:ext cx="1504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29550</a:t>
            </a:r>
            <a:endParaRPr 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D48C10-0C28-50CA-95F5-270629E23F0B}"/>
              </a:ext>
            </a:extLst>
          </p:cNvPr>
          <p:cNvSpPr txBox="1"/>
          <p:nvPr/>
        </p:nvSpPr>
        <p:spPr>
          <a:xfrm>
            <a:off x="3807846" y="3431077"/>
            <a:ext cx="1264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>
                <a:solidFill>
                  <a:srgbClr val="EFEFEF"/>
                </a:solidFill>
                <a:latin typeface="Roboto"/>
              </a:rPr>
              <a:t>, 0.08547%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0A5701B-940E-F054-B230-ADD5B4348E0A}"/>
              </a:ext>
            </a:extLst>
          </p:cNvPr>
          <p:cNvSpPr txBox="1"/>
          <p:nvPr/>
        </p:nvSpPr>
        <p:spPr>
          <a:xfrm>
            <a:off x="5206067" y="3158759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Oct-23: 383728.43</a:t>
            </a:r>
            <a:endParaRPr lang="en-US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E70357-61C5-67CD-A234-94B39CFABD9E}"/>
              </a:ext>
            </a:extLst>
          </p:cNvPr>
          <p:cNvSpPr txBox="1"/>
          <p:nvPr/>
        </p:nvSpPr>
        <p:spPr>
          <a:xfrm>
            <a:off x="5224187" y="3371986"/>
            <a:ext cx="15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38328</a:t>
            </a:r>
            <a:endParaRPr 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7E9892-ABC1-C130-2888-DAFF5F22B5A1}"/>
              </a:ext>
            </a:extLst>
          </p:cNvPr>
          <p:cNvSpPr txBox="1"/>
          <p:nvPr/>
        </p:nvSpPr>
        <p:spPr>
          <a:xfrm>
            <a:off x="5895863" y="3351084"/>
            <a:ext cx="1088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, 0.09988%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C5F8963-0384-F78C-6DF8-EB0B85B0F67E}"/>
              </a:ext>
            </a:extLst>
          </p:cNvPr>
          <p:cNvSpPr txBox="1"/>
          <p:nvPr/>
        </p:nvSpPr>
        <p:spPr>
          <a:xfrm>
            <a:off x="7281794" y="3162622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Oct-23: 60562011.68</a:t>
            </a:r>
            <a:endParaRPr 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90B40DB-94E9-408D-ED99-26DBFE81ADED}"/>
              </a:ext>
            </a:extLst>
          </p:cNvPr>
          <p:cNvSpPr txBox="1"/>
          <p:nvPr/>
        </p:nvSpPr>
        <p:spPr>
          <a:xfrm>
            <a:off x="9582359" y="3374827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86759</a:t>
            </a:r>
            <a:endParaRPr 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BA5904-BB81-0D93-FD21-40BB97463C03}"/>
              </a:ext>
            </a:extLst>
          </p:cNvPr>
          <p:cNvSpPr txBox="1"/>
          <p:nvPr/>
        </p:nvSpPr>
        <p:spPr>
          <a:xfrm>
            <a:off x="7285668" y="3396493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6494949</a:t>
            </a:r>
            <a:endParaRPr 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4DAAFAB-BD2F-A77A-EC66-DD1C52EFE8A1}"/>
              </a:ext>
            </a:extLst>
          </p:cNvPr>
          <p:cNvSpPr txBox="1"/>
          <p:nvPr/>
        </p:nvSpPr>
        <p:spPr>
          <a:xfrm>
            <a:off x="4077667" y="6173354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, 0.09568%</a:t>
            </a:r>
            <a:endParaRPr lang="en-US" sz="1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8A1D4B9-B7BE-1DC3-10C1-7FF499802DDD}"/>
              </a:ext>
            </a:extLst>
          </p:cNvPr>
          <p:cNvSpPr txBox="1"/>
          <p:nvPr/>
        </p:nvSpPr>
        <p:spPr>
          <a:xfrm>
            <a:off x="8184265" y="3390934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, 0.10724%</a:t>
            </a:r>
            <a:endParaRPr lang="en-US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35BC363-64B5-D920-F34B-06B3F2372B46}"/>
              </a:ext>
            </a:extLst>
          </p:cNvPr>
          <p:cNvSpPr txBox="1"/>
          <p:nvPr/>
        </p:nvSpPr>
        <p:spPr>
          <a:xfrm>
            <a:off x="3046823" y="5927910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100" b="0" i="0" u="none">
                <a:solidFill>
                  <a:srgbClr val="EFEFEF"/>
                </a:solidFill>
                <a:latin typeface="Roboto"/>
              </a:rPr>
              <a:t>Oct-23: 71738677.81</a:t>
            </a:r>
            <a:endParaRPr lang="en-US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DD316C-7343-E4C2-FFB5-7E6251412261}"/>
              </a:ext>
            </a:extLst>
          </p:cNvPr>
          <p:cNvSpPr txBox="1"/>
          <p:nvPr/>
        </p:nvSpPr>
        <p:spPr>
          <a:xfrm>
            <a:off x="9539272" y="3136670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100" b="0" i="0" u="none">
                <a:solidFill>
                  <a:srgbClr val="EFEFEF"/>
                </a:solidFill>
                <a:latin typeface="Roboto"/>
              </a:rPr>
              <a:t>Oct-23: 9035914.2</a:t>
            </a:r>
            <a:endParaRPr lang="en-US" sz="11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AD44561-0CFD-CDDB-FA5D-3566496CA3D4}"/>
              </a:ext>
            </a:extLst>
          </p:cNvPr>
          <p:cNvSpPr txBox="1"/>
          <p:nvPr/>
        </p:nvSpPr>
        <p:spPr>
          <a:xfrm>
            <a:off x="9499078" y="6149791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0.01</a:t>
            </a:r>
            <a:endParaRPr lang="en-US" sz="1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61E0662-3C42-0947-E74E-5C986ED107F4}"/>
              </a:ext>
            </a:extLst>
          </p:cNvPr>
          <p:cNvSpPr txBox="1"/>
          <p:nvPr/>
        </p:nvSpPr>
        <p:spPr>
          <a:xfrm>
            <a:off x="10663570" y="3376530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, 0.0096%</a:t>
            </a:r>
            <a:endParaRPr lang="en-US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D743CC7-2E99-3F98-8D6F-7612EE5179A8}"/>
              </a:ext>
            </a:extLst>
          </p:cNvPr>
          <p:cNvSpPr txBox="1"/>
          <p:nvPr/>
        </p:nvSpPr>
        <p:spPr>
          <a:xfrm>
            <a:off x="811577" y="5927910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100" b="0" i="0" u="none">
                <a:solidFill>
                  <a:srgbClr val="EFEFEF"/>
                </a:solidFill>
                <a:latin typeface="Roboto"/>
              </a:rPr>
              <a:t>Oct-23: 2140751.97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0B2E4F4-E531-B990-77A1-45904C8E3BD4}"/>
              </a:ext>
            </a:extLst>
          </p:cNvPr>
          <p:cNvSpPr txBox="1"/>
          <p:nvPr/>
        </p:nvSpPr>
        <p:spPr>
          <a:xfrm>
            <a:off x="819068" y="6170238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282276</a:t>
            </a:r>
            <a:endParaRPr 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4BE4D1B-4621-57B5-0DDF-CDBB4CB3B255}"/>
              </a:ext>
            </a:extLst>
          </p:cNvPr>
          <p:cNvSpPr txBox="1"/>
          <p:nvPr/>
        </p:nvSpPr>
        <p:spPr>
          <a:xfrm>
            <a:off x="1618887" y="6169918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 dirty="0">
                <a:solidFill>
                  <a:srgbClr val="EFEFEF"/>
                </a:solidFill>
                <a:latin typeface="Roboto"/>
              </a:rPr>
              <a:t>, 0.13186%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DEC2FAA-2B84-6FF6-BC7D-91D2688FB217}"/>
              </a:ext>
            </a:extLst>
          </p:cNvPr>
          <p:cNvSpPr txBox="1"/>
          <p:nvPr/>
        </p:nvSpPr>
        <p:spPr>
          <a:xfrm>
            <a:off x="9608557" y="5901356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100" b="0" i="0" u="none">
                <a:solidFill>
                  <a:srgbClr val="EFEFEF"/>
                </a:solidFill>
                <a:latin typeface="Roboto"/>
              </a:rPr>
              <a:t>Oct-23: 1.11</a:t>
            </a:r>
            <a:endParaRPr lang="en-US" sz="11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FD220FE-5CC4-505A-D1CD-9B97F47BD7DD}"/>
              </a:ext>
            </a:extLst>
          </p:cNvPr>
          <p:cNvSpPr txBox="1"/>
          <p:nvPr/>
        </p:nvSpPr>
        <p:spPr>
          <a:xfrm>
            <a:off x="2994552" y="6169918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6863983</a:t>
            </a:r>
            <a:endParaRPr lang="en-US" sz="1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3476F2C-528F-6091-B345-5CA0F9C4B337}"/>
              </a:ext>
            </a:extLst>
          </p:cNvPr>
          <p:cNvSpPr txBox="1"/>
          <p:nvPr/>
        </p:nvSpPr>
        <p:spPr>
          <a:xfrm>
            <a:off x="10580966" y="6135431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, 0.00901%</a:t>
            </a:r>
            <a:endParaRPr lang="en-US" sz="1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F06C61-4341-E0FE-03CB-2DB1CFE1AB92}"/>
              </a:ext>
            </a:extLst>
          </p:cNvPr>
          <p:cNvSpPr txBox="1"/>
          <p:nvPr/>
        </p:nvSpPr>
        <p:spPr>
          <a:xfrm>
            <a:off x="5320153" y="5868431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100" b="0" i="0" u="none">
                <a:solidFill>
                  <a:srgbClr val="EFEFEF"/>
                </a:solidFill>
                <a:latin typeface="Roboto"/>
              </a:rPr>
              <a:t>Oct-23: 207.49</a:t>
            </a:r>
            <a:endParaRPr lang="en-US" sz="11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586BD22-4F3E-966A-29DE-293880F6F7D8}"/>
              </a:ext>
            </a:extLst>
          </p:cNvPr>
          <p:cNvSpPr txBox="1"/>
          <p:nvPr/>
        </p:nvSpPr>
        <p:spPr>
          <a:xfrm>
            <a:off x="5160292" y="6074065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1.95</a:t>
            </a:r>
            <a:endParaRPr lang="en-US" sz="1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500D5ED-8FB0-597B-C92D-EE46D65AE047}"/>
              </a:ext>
            </a:extLst>
          </p:cNvPr>
          <p:cNvSpPr txBox="1"/>
          <p:nvPr/>
        </p:nvSpPr>
        <p:spPr>
          <a:xfrm>
            <a:off x="6257476" y="6077897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, 0.0094%</a:t>
            </a:r>
            <a:endParaRPr lang="en-US" sz="1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7C83073-4C24-49EA-38D4-39076B297F12}"/>
              </a:ext>
            </a:extLst>
          </p:cNvPr>
          <p:cNvSpPr txBox="1"/>
          <p:nvPr/>
        </p:nvSpPr>
        <p:spPr>
          <a:xfrm>
            <a:off x="7463364" y="5911665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100" b="0" i="0" u="none">
                <a:solidFill>
                  <a:srgbClr val="EFEFEF"/>
                </a:solidFill>
                <a:latin typeface="Roboto"/>
              </a:rPr>
              <a:t>Oct-23: 186.95</a:t>
            </a:r>
            <a:endParaRPr lang="en-US" sz="11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02F66F-BC05-0950-9F00-19FDACB46EAE}"/>
              </a:ext>
            </a:extLst>
          </p:cNvPr>
          <p:cNvSpPr txBox="1"/>
          <p:nvPr/>
        </p:nvSpPr>
        <p:spPr>
          <a:xfrm>
            <a:off x="7305251" y="6116868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(0.71)</a:t>
            </a:r>
            <a:endParaRPr lang="en-US" sz="1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16F6FAB-3928-895A-CF0B-D73735F7E076}"/>
              </a:ext>
            </a:extLst>
          </p:cNvPr>
          <p:cNvSpPr txBox="1"/>
          <p:nvPr/>
        </p:nvSpPr>
        <p:spPr>
          <a:xfrm>
            <a:off x="8440963" y="6129468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, 0.00901%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2245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Projects 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2C5134-C64B-1BAC-B2D8-F054F68B7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495443"/>
              </p:ext>
            </p:extLst>
          </p:nvPr>
        </p:nvGraphicFramePr>
        <p:xfrm>
          <a:off x="192181" y="1115063"/>
          <a:ext cx="11772136" cy="259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286441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88702218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94812896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E6E6E6"/>
                          </a:solidFill>
                          <a:latin typeface="Roboto" pitchFamily="2" charset="0"/>
                          <a:ea typeface="Roboto" pitchFamily="2" charset="0"/>
                        </a:rPr>
                        <a:t>Customer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Oct-23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Nov-23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Dec-23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018425"/>
              </p:ext>
            </p:extLst>
          </p:nvPr>
        </p:nvGraphicFramePr>
        <p:xfrm>
          <a:off x="192181" y="1400904"/>
          <a:ext cx="11772136" cy="166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 err="1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Bagallery</a:t>
                      </a:r>
                      <a:endParaRPr lang="en-US" sz="1200" b="1" i="0" u="none" strike="noStrike" kern="1200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8855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10,697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13,654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12,284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14,083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8,154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9,515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1841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6,919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9,227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8,073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9,022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5,429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6,414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445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1,797,263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2,299,577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2,094,071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2,396,362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1,389,009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1,604,563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2836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168.02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168.42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170.47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170.16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170.35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168.64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181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259.76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249.22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259.41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265.62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255.84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250.15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7146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0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61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- Brands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2C5134-C64B-1BAC-B2D8-F054F68B7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3560"/>
              </p:ext>
            </p:extLst>
          </p:nvPr>
        </p:nvGraphicFramePr>
        <p:xfrm>
          <a:off x="192181" y="1153807"/>
          <a:ext cx="11772136" cy="259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286441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88702218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94812896"/>
                    </a:ext>
                  </a:extLst>
                </a:gridCol>
              </a:tblGrid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boto" pitchFamily="2" charset="0"/>
                          <a:ea typeface="Roboto" pitchFamily="2" charset="0"/>
                        </a:rPr>
                        <a:t>Customer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Oct-23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Nov-23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Dec-23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95973A-84BB-28D3-F681-286100B12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146559"/>
              </p:ext>
            </p:extLst>
          </p:nvPr>
        </p:nvGraphicFramePr>
        <p:xfrm>
          <a:off x="192181" y="3217321"/>
          <a:ext cx="11772136" cy="166880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1269575586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272511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018904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294619646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46405918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335975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474015549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M2 (Private) Limited [Ego Brand]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86359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1,982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1,727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5,086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3,420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4,087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27910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1,582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2,512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1,796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4,706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3,502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3,577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5393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348,088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496,506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335,714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1,001,030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749,444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831,358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444421"/>
                  </a:ext>
                </a:extLst>
              </a:tr>
              <a:tr h="242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175.62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190.96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194.39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196.82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203.42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94314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220.03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197.65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186.98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212.71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214.04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232.45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783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6324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C3D6C2-A99A-EA37-0212-1AF3C1B25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42036"/>
              </p:ext>
            </p:extLst>
          </p:nvPr>
        </p:nvGraphicFramePr>
        <p:xfrm>
          <a:off x="192181" y="4955611"/>
          <a:ext cx="11772136" cy="17795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39945508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5531291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47437641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23606392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36537605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957256971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14308374"/>
                    </a:ext>
                  </a:extLst>
                </a:gridCol>
              </a:tblGrid>
              <a:tr h="243406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ALMIRAH -  U  I GARMENTS (PVT) LTD</a:t>
                      </a:r>
                      <a:endParaRPr lang="en-US" sz="1200" b="1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2507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4,318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1,974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3,641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4,610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4,309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186406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5,223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889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1,985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3,738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4,410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3,427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597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890,640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167,417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368,718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704,259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839,287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665,548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86034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206.26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185.81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186.79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193.42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182.06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154.46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0460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170.51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188.32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185.76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188.39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190.32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194.19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66039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695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802671"/>
              </p:ext>
            </p:extLst>
          </p:nvPr>
        </p:nvGraphicFramePr>
        <p:xfrm>
          <a:off x="192181" y="1469165"/>
          <a:ext cx="11772136" cy="166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Ideas (Pvt.) Ltd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8855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5,857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11,938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7,612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8,187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2,940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1841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9,708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20,952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13,269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4,455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620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445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1,076,842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2,200,100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1,362,465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1,464,869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499,321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94,010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2836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183.86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184.29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178.99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178.93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169.84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235.61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181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110.92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105.01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105.08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110.40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112.09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151.63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7146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1.76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1.70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0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808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Brands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2C5134-C64B-1BAC-B2D8-F054F68B7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8476"/>
              </p:ext>
            </p:extLst>
          </p:nvPr>
        </p:nvGraphicFramePr>
        <p:xfrm>
          <a:off x="192181" y="1115063"/>
          <a:ext cx="11772136" cy="259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286441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88702218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94812896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boto" pitchFamily="2" charset="0"/>
                          <a:ea typeface="Roboto" pitchFamily="2" charset="0"/>
                        </a:rPr>
                        <a:t>Customer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Oct-23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Nov-23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Dec-23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962691"/>
              </p:ext>
            </p:extLst>
          </p:nvPr>
        </p:nvGraphicFramePr>
        <p:xfrm>
          <a:off x="192181" y="1378901"/>
          <a:ext cx="11772136" cy="166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J. ( Junaid Jamshed 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8855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3,084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1,352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2,651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5,245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1841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3,098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1,606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2,051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3,497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3,203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7,367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445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568,862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271,934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401,081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609,212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530,218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1,134,414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2836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184.46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201.13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174.46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232.52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200.01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216.28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181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183.62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169.32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195.53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174.23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165.52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154.00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7146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1.33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1.40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095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51C460-6365-5C91-5CC1-4BAAB9B6A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451163"/>
              </p:ext>
            </p:extLst>
          </p:nvPr>
        </p:nvGraphicFramePr>
        <p:xfrm>
          <a:off x="192181" y="3286346"/>
          <a:ext cx="11772136" cy="166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KHAADI PAKISTAN (SMC-PRIVATE) LIMITED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8855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2,796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6,620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2,981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1841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3,055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6,306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4,412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445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4,454,410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971,890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519,719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408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2836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1,593.14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146.81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174.34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204.00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181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1,458.07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154.12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117.80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204.00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7146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1.48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0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127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Customers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517912"/>
              </p:ext>
            </p:extLst>
          </p:nvPr>
        </p:nvGraphicFramePr>
        <p:xfrm>
          <a:off x="192181" y="964319"/>
          <a:ext cx="11772140" cy="51244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239961">
                  <a:extLst>
                    <a:ext uri="{9D8B030D-6E8A-4147-A177-3AD203B41FA5}">
                      <a16:colId xmlns:a16="http://schemas.microsoft.com/office/drawing/2014/main" val="31523140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792327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3796846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9305868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53461189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3296905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7106763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87759857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Customers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Sales Person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Total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WC + ZA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0-1 Kg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%age of 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RPW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Tariff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 (WC + ZA)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73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C21AD8-C161-BC12-F20A-B0EA2063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760004"/>
              </p:ext>
            </p:extLst>
          </p:nvPr>
        </p:nvGraphicFramePr>
        <p:xfrm>
          <a:off x="192181" y="1483858"/>
          <a:ext cx="11772140" cy="150387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44733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235189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170028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(SHIPMENTS)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330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SANTEX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7,235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79.31%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91.46%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7,218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1,647,104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1.99%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227.66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228.19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496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6.86%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5.72%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39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Astore.pk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6,009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97.35%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6,677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890,981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148.27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133.44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10.98%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10.97%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1700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ORIO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5,933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60.02%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70.08%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22,126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1,713,815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2.14%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288.86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77.46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3.73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2,498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42.10%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243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ZOJJA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Adven Bhatti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5,839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90.44%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99.95%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2,985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1,138,412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1.45%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194.97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381.44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990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16.95%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15.58%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3552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 D.T 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Arsalan Butt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5,352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86.30%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81.20%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8,017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913,933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170.76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113.99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464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8.67%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7.99%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9CA374-0F72-ED8D-33A4-20717EA88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411681"/>
              </p:ext>
            </p:extLst>
          </p:nvPr>
        </p:nvGraphicFramePr>
        <p:xfrm>
          <a:off x="192181" y="3072381"/>
          <a:ext cx="11772140" cy="165222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239961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76736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(REVENUE) 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2448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Pak Garee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Noor Ul Huda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12,142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78.80%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59.48%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27,371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2,900,191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238.86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105.96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2.25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10.98%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10.31%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61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Shrenz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74.63%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92.67%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12,760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2,291,815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2.65%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176.54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179.62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2,143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16.51%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16.12%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61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ORIO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5,933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60.02%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70.08%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22,126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1,713,815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2.03%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288.86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77.46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3.73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2,498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42.10%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61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SANTEX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7,235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79.31%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91.46%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7,218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1,647,104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1.99%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227.66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228.19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496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6.86%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5.72%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261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BAGALLERY (PRIVATE) LIMITED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Romal Riaz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9,515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80.40%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95.48%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6,414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1,604,563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1.98%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168.64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250.15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16.50%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15.45%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C8A1FF-3A2B-835C-FB9F-3441165B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718360"/>
              </p:ext>
            </p:extLst>
          </p:nvPr>
        </p:nvGraphicFramePr>
        <p:xfrm>
          <a:off x="192181" y="4815463"/>
          <a:ext cx="11772140" cy="17588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384496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570251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54091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</a:t>
                      </a:r>
                      <a:r>
                        <a:rPr 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CLIENTS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(HIGHEST RPS)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ORIENT ENERGY SYSTEMS PVT.LTD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 Atif Hussain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98.54%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27.74%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1,889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208,934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0.23%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1525.07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110.61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13.79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ZK Fans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Abdal.Hussain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78.40%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15.49%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2,639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255,862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0.29%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1201.23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96.95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12.39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5.16%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4.79%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Abu Ahmed Fabrics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Sharoon Bhatti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53.79%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0.76%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1,139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107,902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0.12%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817.44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94.73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8.63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27.27%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25.35%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Pedro Shoes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Romal Riaz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82.35%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7.84%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71,857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704.48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225.26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13.73%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10.71%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3780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Jb Saeed Studio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84.01%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17.47%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7,349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567,076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702.70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77.17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9.11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13.51%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59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Customers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1300"/>
              </p:ext>
            </p:extLst>
          </p:nvPr>
        </p:nvGraphicFramePr>
        <p:xfrm>
          <a:off x="209930" y="1009115"/>
          <a:ext cx="11772140" cy="51244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239961">
                  <a:extLst>
                    <a:ext uri="{9D8B030D-6E8A-4147-A177-3AD203B41FA5}">
                      <a16:colId xmlns:a16="http://schemas.microsoft.com/office/drawing/2014/main" val="31523140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792327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3796846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9305868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53461189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3296905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7106763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87759857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Customers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Sales Person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Total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WC + ZA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0-1 Kg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%age of 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RPW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Tariff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 (WC + ZA)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73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C21AD8-C161-BC12-F20A-B0EA2063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459410"/>
              </p:ext>
            </p:extLst>
          </p:nvPr>
        </p:nvGraphicFramePr>
        <p:xfrm>
          <a:off x="209930" y="1523232"/>
          <a:ext cx="11772140" cy="180941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397812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556935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68719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(HIGHEST RPW)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268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HINA MIRZA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 Atif Hussain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90.44%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99.26%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54,286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399.16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658.01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19.12%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17.89%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68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HERITAGE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Syeda Qurat-Ul-Ain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363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95.87%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111,723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0.13%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307.78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608.84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10.47%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10.34%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68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M/S N M Lingerie Marketing Services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Syeda Qurat-Ul-Ain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76.84%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99.62%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1,346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727,596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278.03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540.56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9.29%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7.46%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68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Johnny Outfits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Romal Riaz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83.92%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96.48%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57,122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287.05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453.35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6.03%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3.59%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389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HiM Leather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Amber Rehman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52.25%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24,941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224.69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449.38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27.93%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22.41%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9CA374-0F72-ED8D-33A4-20717EA88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482464"/>
              </p:ext>
            </p:extLst>
          </p:nvPr>
        </p:nvGraphicFramePr>
        <p:xfrm>
          <a:off x="204357" y="3332643"/>
          <a:ext cx="11772140" cy="164024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650569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966651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577488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81741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(LOWEST RPS)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3207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Aramex Pickup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Zeeshan Merchant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98.59%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311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Marttos Global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Arsalan Butt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2,640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86.70%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96.55%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1,893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317,160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120.14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167.53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0.72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33.60%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32.90%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164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sesky.pk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99.20%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90.44%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31,138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124.06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159.27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0.78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3.59%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14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soshades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16,026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128.21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250.41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16.80%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16.80%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311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MARKSPOT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83.23%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21,990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131.68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263.35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16.17%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16.55%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C8A1FF-3A2B-835C-FB9F-3441165B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19133"/>
              </p:ext>
            </p:extLst>
          </p:nvPr>
        </p:nvGraphicFramePr>
        <p:xfrm>
          <a:off x="204357" y="5027441"/>
          <a:ext cx="11772140" cy="17389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28649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951273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176340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(LOWEST RPW)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312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Aramex Pickup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Zeeshan Merchant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98.59%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312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Karachi Jb Saeed Studio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11.92%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1,837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100,354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519.97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54.64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9.52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7.77%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7.77%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312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Shop -X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Fariyal Zaidi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66.85%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1,282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86,770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0.10%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471.58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67.70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6.97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152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Darwa apparel.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Nadia Arshad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72.41%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12.07%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43,181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372.25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67.71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6.90%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7.14%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312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Health and Beauty by Shaista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Fariyal Zaidi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79.39%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12.73%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1,051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75,702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458.80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72.04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6.37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078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Customers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81166"/>
              </p:ext>
            </p:extLst>
          </p:nvPr>
        </p:nvGraphicFramePr>
        <p:xfrm>
          <a:off x="192181" y="1127965"/>
          <a:ext cx="11772140" cy="51244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239961">
                  <a:extLst>
                    <a:ext uri="{9D8B030D-6E8A-4147-A177-3AD203B41FA5}">
                      <a16:colId xmlns:a16="http://schemas.microsoft.com/office/drawing/2014/main" val="31523140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792327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3796846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9305868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53461189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3296905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7106763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87759857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Customers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Sales Person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Total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WC + ZA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0-1 Kg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%age of 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RPW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Tariff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 (WC + ZA)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73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C21AD8-C161-BC12-F20A-B0EA2063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991529"/>
              </p:ext>
            </p:extLst>
          </p:nvPr>
        </p:nvGraphicFramePr>
        <p:xfrm>
          <a:off x="209930" y="1798322"/>
          <a:ext cx="11772140" cy="1696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375030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104892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51740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(HIGHEST RETURN RATIO)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Jeans Factory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Bushra Sheikh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55.98%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99.46%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49,592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269.52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258.97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72.28%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71.84%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Luxeessentia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Adven Bhatti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57.06%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35,566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209.21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353.89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57.06%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51.55%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Pak Distributors // BAT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 Fahad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31.93%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126,972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0.14%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205.79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343.17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55.43%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22.34%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OWAIS. STORE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57.27%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445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176,905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0.20%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199.44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397.99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53.44%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52.56%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fashionwithbeauty.com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47.46%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21,168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179.39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358.79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53.39%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9CA374-0F72-ED8D-33A4-20717EA88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42181"/>
              </p:ext>
            </p:extLst>
          </p:nvPr>
        </p:nvGraphicFramePr>
        <p:xfrm>
          <a:off x="192181" y="3559739"/>
          <a:ext cx="11772140" cy="15329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239961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37744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(HIGHEST ZONE B SHIPMENTS)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elitechoice.pk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48.02%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99.29%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529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204,854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0.23%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207.55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387.61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25.73%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24.87%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COCO CONCEPTS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47.45%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29,547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215.67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306.19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0.70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13.14%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Wide Traders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1,605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46.60%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98.01%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929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335,920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0.38%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209.30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361.59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22.43%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19.72%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Makeup.pk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44.33%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99.48%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75,985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195.84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356.74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17.78%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Shapar Private Limited (COD)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 Atif Hussain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44.04%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94.50%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28,738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263.65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390.99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12.84%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5.71%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76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Sales Person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C21AD8-C161-BC12-F20A-B0EA2063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94806"/>
              </p:ext>
            </p:extLst>
          </p:nvPr>
        </p:nvGraphicFramePr>
        <p:xfrm>
          <a:off x="209930" y="1181373"/>
          <a:ext cx="11789234" cy="51301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84036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088571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87956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40228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679269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687977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984069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1027611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844732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826067">
                  <a:extLst>
                    <a:ext uri="{9D8B030D-6E8A-4147-A177-3AD203B41FA5}">
                      <a16:colId xmlns:a16="http://schemas.microsoft.com/office/drawing/2014/main" val="3945718232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Salesperson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Accounts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Shipments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Weight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Revenue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W/S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Expected Target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Expected Target Achieved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Budget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Budget Achieved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Points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035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Adven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Bhatti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65911"/>
                          </a:highlight>
                          <a:latin typeface="Roboto" panose="02000000000000000000" pitchFamily="2" charset="0"/>
                        </a:rPr>
                        <a:t>34,723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33,590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65911"/>
                          </a:highlight>
                          <a:latin typeface="Roboto" panose="02000000000000000000" pitchFamily="2" charset="0"/>
                        </a:rPr>
                        <a:t>7,566,447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217.91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225.26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11,533,562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65.60%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343.93%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Arsalan Butt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33,875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41,993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6,832,076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201.68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162.69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6,167,673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110.77%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Bushra Sheikh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6,757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6,137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1,432,048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211.94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1,413,851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101.29%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4,899,712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29.23%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Faisal Younas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4,208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3,822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932,719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221.65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244.03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761,743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122.45%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2,400,000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Fariyal Zaidi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Roboto" panose="02000000000000000000" pitchFamily="2" charset="0"/>
                        </a:rPr>
                        <a:t>215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23,156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23,012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4,638,136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200.30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201.56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4,298,510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107.90%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65911"/>
                          </a:highlight>
                          <a:latin typeface="Roboto" panose="02000000000000000000" pitchFamily="2" charset="0"/>
                        </a:rPr>
                        <a:t>206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Roboto" panose="02000000000000000000" pitchFamily="2" charset="0"/>
                        </a:rPr>
                        <a:t>62,117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Roboto" panose="02000000000000000000" pitchFamily="2" charset="0"/>
                        </a:rPr>
                        <a:t>77,315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Roboto" panose="02000000000000000000" pitchFamily="2" charset="0"/>
                        </a:rPr>
                        <a:t>13,250,011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213.31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171.38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12,557,704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105.51%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1,714,841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167.68%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C000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932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Nadia Arshad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3,551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6,635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913,334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Roboto" panose="02000000000000000000" pitchFamily="2" charset="0"/>
                        </a:rPr>
                        <a:t>257.20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1,199,712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76.13%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5,100,000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170.53%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195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Noor Ul Huda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25,176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65911"/>
                          </a:highlight>
                          <a:latin typeface="Roboto" panose="02000000000000000000" pitchFamily="2" charset="0"/>
                        </a:rPr>
                        <a:t>43,112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6,033,269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65911"/>
                          </a:highlight>
                          <a:latin typeface="Roboto" panose="02000000000000000000" pitchFamily="2" charset="0"/>
                        </a:rPr>
                        <a:t>239.64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139.94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1.71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6,189,581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97.47%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913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Romal Riaz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34,006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30,093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7,160,940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210.58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237.96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6,364,310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112.52%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5,412,511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77.92%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4660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Sadia Niazi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15,254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16,489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3,570,902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234.10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216.57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3,144,490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113.56%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4,880,366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79.82%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298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Roboto" panose="02000000000000000000" pitchFamily="2" charset="0"/>
                        </a:rPr>
                        <a:t>48,985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Roboto" panose="02000000000000000000" pitchFamily="2" charset="0"/>
                        </a:rPr>
                        <a:t>50,534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Roboto" panose="02000000000000000000" pitchFamily="2" charset="0"/>
                        </a:rPr>
                        <a:t>10,266,882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209.59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203.17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11,121,522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92.32%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2,700,000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117.95%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7B7B7B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64469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Sharoon Bhatti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3,877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4,493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1,038,718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Roboto" panose="02000000000000000000" pitchFamily="2" charset="0"/>
                        </a:rPr>
                        <a:t>267.92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231.20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459,073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226.26%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5,100,000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152.14%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C65911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6691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Roboto" panose="02000000000000000000" pitchFamily="2" charset="0"/>
                        </a:rPr>
                        <a:t>230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30,989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26,001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5,742,457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185.31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220.86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4,416,610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130.02%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4,015,630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134.09%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C65911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5804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Syed Atif Hussain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17,781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21,308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3,899,955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219.33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183.03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5,194,344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75.08%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5,320,934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55.89%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945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 Dawar Hussain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10,146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11,908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2,307,004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227.38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193.73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2,192,759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105.21%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31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Syeda Qurat-Ul-Ain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23,520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16,258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5,008,426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212.94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308.05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6,027,895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83.09%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4,863,227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84.23%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876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Ubaid Essa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18,987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17,143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3,723,227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196.09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217.18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4,360,886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85.38%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150.02%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3081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Usama Shahid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11,137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12,737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2,355,441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211.50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184.93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2,170,384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108.53%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3807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11,785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16,140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3,186,935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270.42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197.45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1.37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048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420,030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458,720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89,858,926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213.93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195.89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89,574,607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76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884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orking on laptops&#10;&#10;Description automatically generated with medium confidence">
            <a:extLst>
              <a:ext uri="{FF2B5EF4-FFF2-40B4-BE49-F238E27FC236}">
                <a16:creationId xmlns:a16="http://schemas.microsoft.com/office/drawing/2014/main" id="{73A7658E-ECC7-B068-A855-CC8EC9D3F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65D8C3-B6F5-7FA3-52DC-E174DEE91D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636">
              <a:alpha val="84000"/>
            </a:srgbClr>
          </a:solidFill>
          <a:ln>
            <a:solidFill>
              <a:srgbClr val="363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E283CE-58DD-3095-D33A-61CCF574B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2"/>
          <a:stretch/>
        </p:blipFill>
        <p:spPr>
          <a:xfrm>
            <a:off x="4434608" y="1435066"/>
            <a:ext cx="3322783" cy="1330171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AC6DBA-020B-93DF-1998-BF065F8F32BD}"/>
              </a:ext>
            </a:extLst>
          </p:cNvPr>
          <p:cNvSpPr/>
          <p:nvPr/>
        </p:nvSpPr>
        <p:spPr>
          <a:xfrm>
            <a:off x="22034" y="3525395"/>
            <a:ext cx="12141392" cy="2434728"/>
          </a:xfrm>
          <a:prstGeom prst="rect">
            <a:avLst/>
          </a:prstGeom>
          <a:solidFill>
            <a:srgbClr val="EFEFEF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Fira Sans Extra Condensed SemiBold" panose="020B0603050000020004" charset="0"/>
              </a:rPr>
              <a:t>Thank You</a:t>
            </a:r>
            <a:endParaRPr lang="en-US" sz="38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E497E-F9E7-4EF0-8DBF-44FF6DF34039}"/>
              </a:ext>
            </a:extLst>
          </p:cNvPr>
          <p:cNvGrpSpPr/>
          <p:nvPr/>
        </p:nvGrpSpPr>
        <p:grpSpPr>
          <a:xfrm>
            <a:off x="28574" y="4059205"/>
            <a:ext cx="917049" cy="1900918"/>
            <a:chOff x="28575" y="4059205"/>
            <a:chExt cx="951722" cy="2062843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56B6EDF3-8D2B-C1D2-44ED-B050345C6B8E}"/>
                </a:ext>
              </a:extLst>
            </p:cNvPr>
            <p:cNvSpPr/>
            <p:nvPr/>
          </p:nvSpPr>
          <p:spPr>
            <a:xfrm>
              <a:off x="28575" y="4059205"/>
              <a:ext cx="951722" cy="1026367"/>
            </a:xfrm>
            <a:prstGeom prst="rtTriangle">
              <a:avLst/>
            </a:prstGeom>
            <a:solidFill>
              <a:srgbClr val="FAA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7841C1F1-AD2E-CFAA-760B-6DBA83E4DEAB}"/>
                </a:ext>
              </a:extLst>
            </p:cNvPr>
            <p:cNvSpPr/>
            <p:nvPr/>
          </p:nvSpPr>
          <p:spPr>
            <a:xfrm>
              <a:off x="28575" y="5095681"/>
              <a:ext cx="951722" cy="1026367"/>
            </a:xfrm>
            <a:prstGeom prst="rtTriangle">
              <a:avLst/>
            </a:prstGeom>
            <a:solidFill>
              <a:srgbClr val="FAC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7FD6E-8D3C-FEA6-8993-D05210EA0326}"/>
              </a:ext>
            </a:extLst>
          </p:cNvPr>
          <p:cNvSpPr/>
          <p:nvPr/>
        </p:nvSpPr>
        <p:spPr>
          <a:xfrm>
            <a:off x="990841" y="2745114"/>
            <a:ext cx="1166327" cy="36855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C4B17A9-264A-B019-0CDE-E6D3A1DD5371}"/>
              </a:ext>
            </a:extLst>
          </p:cNvPr>
          <p:cNvSpPr/>
          <p:nvPr/>
        </p:nvSpPr>
        <p:spPr>
          <a:xfrm>
            <a:off x="8813495" y="5500870"/>
            <a:ext cx="2609462" cy="1330171"/>
          </a:xfrm>
          <a:custGeom>
            <a:avLst/>
            <a:gdLst>
              <a:gd name="connsiteX0" fmla="*/ 1304731 w 2609462"/>
              <a:gd name="connsiteY0" fmla="*/ 0 h 1330171"/>
              <a:gd name="connsiteX1" fmla="*/ 2609462 w 2609462"/>
              <a:gd name="connsiteY1" fmla="*/ 1304731 h 1330171"/>
              <a:gd name="connsiteX2" fmla="*/ 2608177 w 2609462"/>
              <a:gd name="connsiteY2" fmla="*/ 1330171 h 1330171"/>
              <a:gd name="connsiteX3" fmla="*/ 1285 w 2609462"/>
              <a:gd name="connsiteY3" fmla="*/ 1330171 h 1330171"/>
              <a:gd name="connsiteX4" fmla="*/ 0 w 2609462"/>
              <a:gd name="connsiteY4" fmla="*/ 1304731 h 1330171"/>
              <a:gd name="connsiteX5" fmla="*/ 1304731 w 2609462"/>
              <a:gd name="connsiteY5" fmla="*/ 0 h 13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9462" h="1330171">
                <a:moveTo>
                  <a:pt x="1304731" y="0"/>
                </a:moveTo>
                <a:cubicBezTo>
                  <a:pt x="2025314" y="0"/>
                  <a:pt x="2609462" y="584148"/>
                  <a:pt x="2609462" y="1304731"/>
                </a:cubicBezTo>
                <a:lnTo>
                  <a:pt x="2608177" y="1330171"/>
                </a:lnTo>
                <a:lnTo>
                  <a:pt x="1285" y="1330171"/>
                </a:lnTo>
                <a:lnTo>
                  <a:pt x="0" y="1304731"/>
                </a:lnTo>
                <a:cubicBezTo>
                  <a:pt x="0" y="584148"/>
                  <a:pt x="584148" y="0"/>
                  <a:pt x="1304731" y="0"/>
                </a:cubicBezTo>
                <a:close/>
              </a:path>
            </a:pathLst>
          </a:custGeom>
          <a:solidFill>
            <a:srgbClr val="90C4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073B0C-16E8-62DE-AE31-7335079765DC}"/>
              </a:ext>
            </a:extLst>
          </p:cNvPr>
          <p:cNvSpPr/>
          <p:nvPr/>
        </p:nvSpPr>
        <p:spPr>
          <a:xfrm rot="16200000">
            <a:off x="10682598" y="1955592"/>
            <a:ext cx="1927896" cy="1118205"/>
          </a:xfrm>
          <a:custGeom>
            <a:avLst/>
            <a:gdLst>
              <a:gd name="connsiteX0" fmla="*/ 2949155 w 2952522"/>
              <a:gd name="connsiteY0" fmla="*/ 1166327 h 1221506"/>
              <a:gd name="connsiteX1" fmla="*/ 0 w 2952522"/>
              <a:gd name="connsiteY1" fmla="*/ 1166327 h 1221506"/>
              <a:gd name="connsiteX2" fmla="*/ 0 w 2952522"/>
              <a:gd name="connsiteY2" fmla="*/ 0 h 1221506"/>
              <a:gd name="connsiteX3" fmla="*/ 1476261 w 2952522"/>
              <a:gd name="connsiteY3" fmla="*/ 0 h 1221506"/>
              <a:gd name="connsiteX4" fmla="*/ 2944900 w 2952522"/>
              <a:gd name="connsiteY4" fmla="*/ 1096606 h 1221506"/>
              <a:gd name="connsiteX5" fmla="*/ 2952522 w 2952522"/>
              <a:gd name="connsiteY5" fmla="*/ 1221497 h 1221506"/>
              <a:gd name="connsiteX6" fmla="*/ 2952521 w 2952522"/>
              <a:gd name="connsiteY6" fmla="*/ 1221506 h 1221506"/>
              <a:gd name="connsiteX7" fmla="*/ 2952521 w 2952522"/>
              <a:gd name="connsiteY7" fmla="*/ 1221488 h 122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2522" h="1221506">
                <a:moveTo>
                  <a:pt x="2949155" y="1166327"/>
                </a:moveTo>
                <a:lnTo>
                  <a:pt x="0" y="1166327"/>
                </a:lnTo>
                <a:lnTo>
                  <a:pt x="0" y="0"/>
                </a:lnTo>
                <a:lnTo>
                  <a:pt x="1476261" y="0"/>
                </a:lnTo>
                <a:cubicBezTo>
                  <a:pt x="2240620" y="0"/>
                  <a:pt x="2869301" y="480659"/>
                  <a:pt x="2944900" y="1096606"/>
                </a:cubicBezTo>
                <a:close/>
                <a:moveTo>
                  <a:pt x="2952522" y="1221497"/>
                </a:moveTo>
                <a:lnTo>
                  <a:pt x="2952521" y="1221506"/>
                </a:lnTo>
                <a:lnTo>
                  <a:pt x="2952521" y="1221488"/>
                </a:lnTo>
                <a:close/>
              </a:path>
            </a:pathLst>
          </a:custGeom>
          <a:solidFill>
            <a:srgbClr val="46BDC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CC76C-1D66-26AE-77EA-1FA204CE632A}"/>
              </a:ext>
            </a:extLst>
          </p:cNvPr>
          <p:cNvSpPr/>
          <p:nvPr/>
        </p:nvSpPr>
        <p:spPr>
          <a:xfrm>
            <a:off x="9907467" y="-46701"/>
            <a:ext cx="1166327" cy="36855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7F239C-CD55-A79E-F35D-A9D93770F07B}"/>
              </a:ext>
            </a:extLst>
          </p:cNvPr>
          <p:cNvGrpSpPr/>
          <p:nvPr/>
        </p:nvGrpSpPr>
        <p:grpSpPr>
          <a:xfrm>
            <a:off x="8394853" y="758332"/>
            <a:ext cx="689589" cy="676734"/>
            <a:chOff x="8394853" y="758332"/>
            <a:chExt cx="689589" cy="676734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D169F3-9924-14C2-58B8-8F7EFB71C87F}"/>
                </a:ext>
              </a:extLst>
            </p:cNvPr>
            <p:cNvSpPr/>
            <p:nvPr/>
          </p:nvSpPr>
          <p:spPr>
            <a:xfrm>
              <a:off x="8394853" y="897877"/>
              <a:ext cx="537189" cy="537189"/>
            </a:xfrm>
            <a:prstGeom prst="ellipse">
              <a:avLst/>
            </a:prstGeom>
            <a:solidFill>
              <a:srgbClr val="4E8CBA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1DFC18F-63C8-E613-7E55-2EFCA6586404}"/>
                </a:ext>
              </a:extLst>
            </p:cNvPr>
            <p:cNvSpPr/>
            <p:nvPr/>
          </p:nvSpPr>
          <p:spPr>
            <a:xfrm>
              <a:off x="8547253" y="758332"/>
              <a:ext cx="537189" cy="537189"/>
            </a:xfrm>
            <a:prstGeom prst="ellipse">
              <a:avLst/>
            </a:prstGeom>
            <a:noFill/>
            <a:ln w="22225"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790881-8C35-F4DC-E9B6-10A28F6F1386}"/>
              </a:ext>
            </a:extLst>
          </p:cNvPr>
          <p:cNvGrpSpPr/>
          <p:nvPr/>
        </p:nvGrpSpPr>
        <p:grpSpPr>
          <a:xfrm>
            <a:off x="2242317" y="5668457"/>
            <a:ext cx="689589" cy="676734"/>
            <a:chOff x="8394853" y="758332"/>
            <a:chExt cx="689589" cy="676734"/>
          </a:xfrm>
          <a:effectLst>
            <a:outerShdw blurRad="50800" dist="38100" dir="8100000" algn="tr" rotWithShape="0">
              <a:prstClr val="black"/>
            </a:outerShdw>
          </a:effectLst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62B30-93D6-09DD-E30D-3FDF14FA410B}"/>
                </a:ext>
              </a:extLst>
            </p:cNvPr>
            <p:cNvSpPr/>
            <p:nvPr/>
          </p:nvSpPr>
          <p:spPr>
            <a:xfrm>
              <a:off x="8394853" y="897877"/>
              <a:ext cx="537189" cy="537189"/>
            </a:xfrm>
            <a:prstGeom prst="ellipse">
              <a:avLst/>
            </a:prstGeom>
            <a:solidFill>
              <a:srgbClr val="3FC1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DFA8F0-28C8-524F-BF95-8EA178A8F49C}"/>
                </a:ext>
              </a:extLst>
            </p:cNvPr>
            <p:cNvSpPr/>
            <p:nvPr/>
          </p:nvSpPr>
          <p:spPr>
            <a:xfrm>
              <a:off x="8547253" y="758332"/>
              <a:ext cx="537189" cy="537189"/>
            </a:xfrm>
            <a:prstGeom prst="ellipse">
              <a:avLst/>
            </a:prstGeom>
            <a:noFill/>
            <a:ln w="22225"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1A0B110-29D6-C8F7-D809-DC44959EB09F}"/>
              </a:ext>
            </a:extLst>
          </p:cNvPr>
          <p:cNvSpPr/>
          <p:nvPr/>
        </p:nvSpPr>
        <p:spPr>
          <a:xfrm>
            <a:off x="22034" y="22035"/>
            <a:ext cx="2284532" cy="1839539"/>
          </a:xfrm>
          <a:custGeom>
            <a:avLst/>
            <a:gdLst>
              <a:gd name="connsiteX0" fmla="*/ 0 w 2284532"/>
              <a:gd name="connsiteY0" fmla="*/ 0 h 1839539"/>
              <a:gd name="connsiteX1" fmla="*/ 1039669 w 2284532"/>
              <a:gd name="connsiteY1" fmla="*/ 0 h 1839539"/>
              <a:gd name="connsiteX2" fmla="*/ 1073383 w 2284532"/>
              <a:gd name="connsiteY2" fmla="*/ 12340 h 1839539"/>
              <a:gd name="connsiteX3" fmla="*/ 2284532 w 2284532"/>
              <a:gd name="connsiteY3" fmla="*/ 1839539 h 1839539"/>
              <a:gd name="connsiteX4" fmla="*/ 1293014 w 2284532"/>
              <a:gd name="connsiteY4" fmla="*/ 1839539 h 1839539"/>
              <a:gd name="connsiteX5" fmla="*/ 301496 w 2284532"/>
              <a:gd name="connsiteY5" fmla="*/ 848021 h 1839539"/>
              <a:gd name="connsiteX6" fmla="*/ 6649 w 2284532"/>
              <a:gd name="connsiteY6" fmla="*/ 892598 h 1839539"/>
              <a:gd name="connsiteX7" fmla="*/ 0 w 2284532"/>
              <a:gd name="connsiteY7" fmla="*/ 895031 h 183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4532" h="1839539">
                <a:moveTo>
                  <a:pt x="0" y="0"/>
                </a:moveTo>
                <a:lnTo>
                  <a:pt x="1039669" y="0"/>
                </a:lnTo>
                <a:lnTo>
                  <a:pt x="1073383" y="12340"/>
                </a:lnTo>
                <a:cubicBezTo>
                  <a:pt x="1785125" y="313381"/>
                  <a:pt x="2284532" y="1018138"/>
                  <a:pt x="2284532" y="1839539"/>
                </a:cubicBezTo>
                <a:lnTo>
                  <a:pt x="1293014" y="1839539"/>
                </a:lnTo>
                <a:cubicBezTo>
                  <a:pt x="1293014" y="1291939"/>
                  <a:pt x="849096" y="848021"/>
                  <a:pt x="301496" y="848021"/>
                </a:cubicBezTo>
                <a:cubicBezTo>
                  <a:pt x="198821" y="848021"/>
                  <a:pt x="99791" y="863628"/>
                  <a:pt x="6649" y="892598"/>
                </a:cubicBezTo>
                <a:lnTo>
                  <a:pt x="0" y="895031"/>
                </a:lnTo>
                <a:close/>
              </a:path>
            </a:pathLst>
          </a:custGeom>
          <a:solidFill>
            <a:srgbClr val="DD5462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FF5A2DD-B096-0BD6-5A4A-3D302ADF1383}"/>
              </a:ext>
            </a:extLst>
          </p:cNvPr>
          <p:cNvSpPr/>
          <p:nvPr/>
        </p:nvSpPr>
        <p:spPr>
          <a:xfrm>
            <a:off x="1183686" y="644219"/>
            <a:ext cx="1681983" cy="6763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3FC1A0"/>
                </a:solidFill>
                <a:latin typeface="Roboto" pitchFamily="2" charset="0"/>
                <a:ea typeface="Roboto" pitchFamily="2" charset="0"/>
              </a:rPr>
              <a:t>/ / / 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6C2AA8-AD3F-6DBC-6325-048D560A1521}"/>
              </a:ext>
            </a:extLst>
          </p:cNvPr>
          <p:cNvSpPr/>
          <p:nvPr/>
        </p:nvSpPr>
        <p:spPr>
          <a:xfrm>
            <a:off x="3546682" y="38183"/>
            <a:ext cx="5092095" cy="223625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228AED-5023-112A-EC60-26D457FFBFB8}"/>
              </a:ext>
            </a:extLst>
          </p:cNvPr>
          <p:cNvSpPr/>
          <p:nvPr/>
        </p:nvSpPr>
        <p:spPr>
          <a:xfrm>
            <a:off x="3548954" y="6605056"/>
            <a:ext cx="5092095" cy="223625"/>
          </a:xfrm>
          <a:prstGeom prst="rect">
            <a:avLst/>
          </a:prstGeom>
          <a:solidFill>
            <a:srgbClr val="FFFFFF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1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E93F512-83D8-C357-35FE-24B76B28E7FD}"/>
              </a:ext>
            </a:extLst>
          </p:cNvPr>
          <p:cNvSpPr/>
          <p:nvPr/>
        </p:nvSpPr>
        <p:spPr>
          <a:xfrm>
            <a:off x="1294478" y="1288975"/>
            <a:ext cx="1924274" cy="2555911"/>
          </a:xfrm>
          <a:prstGeom prst="roundRect">
            <a:avLst/>
          </a:prstGeom>
          <a:solidFill>
            <a:srgbClr val="90C4E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9E740E-16B4-8EA5-AD88-E2A864A496BC}"/>
              </a:ext>
            </a:extLst>
          </p:cNvPr>
          <p:cNvSpPr/>
          <p:nvPr/>
        </p:nvSpPr>
        <p:spPr>
          <a:xfrm>
            <a:off x="44065" y="154238"/>
            <a:ext cx="5210979" cy="859314"/>
          </a:xfrm>
          <a:custGeom>
            <a:avLst/>
            <a:gdLst>
              <a:gd name="connsiteX0" fmla="*/ 0 w 4450815"/>
              <a:gd name="connsiteY0" fmla="*/ 0 h 1498294"/>
              <a:gd name="connsiteX1" fmla="*/ 3440553 w 4450815"/>
              <a:gd name="connsiteY1" fmla="*/ 0 h 1498294"/>
              <a:gd name="connsiteX2" fmla="*/ 4450815 w 4450815"/>
              <a:gd name="connsiteY2" fmla="*/ 749147 h 1498294"/>
              <a:gd name="connsiteX3" fmla="*/ 3440553 w 4450815"/>
              <a:gd name="connsiteY3" fmla="*/ 1498294 h 1498294"/>
              <a:gd name="connsiteX4" fmla="*/ 0 w 4450815"/>
              <a:gd name="connsiteY4" fmla="*/ 1498294 h 1498294"/>
              <a:gd name="connsiteX0" fmla="*/ 0 w 4274894"/>
              <a:gd name="connsiteY0" fmla="*/ 0 h 1498294"/>
              <a:gd name="connsiteX1" fmla="*/ 3440553 w 4274894"/>
              <a:gd name="connsiteY1" fmla="*/ 0 h 1498294"/>
              <a:gd name="connsiteX2" fmla="*/ 4274894 w 4274894"/>
              <a:gd name="connsiteY2" fmla="*/ 710729 h 1498294"/>
              <a:gd name="connsiteX3" fmla="*/ 3440553 w 4274894"/>
              <a:gd name="connsiteY3" fmla="*/ 1498294 h 1498294"/>
              <a:gd name="connsiteX4" fmla="*/ 0 w 4274894"/>
              <a:gd name="connsiteY4" fmla="*/ 1498294 h 1498294"/>
              <a:gd name="connsiteX5" fmla="*/ 0 w 4274894"/>
              <a:gd name="connsiteY5" fmla="*/ 0 h 1498294"/>
              <a:gd name="connsiteX0" fmla="*/ 0 w 4160545"/>
              <a:gd name="connsiteY0" fmla="*/ 0 h 1498294"/>
              <a:gd name="connsiteX1" fmla="*/ 3440553 w 4160545"/>
              <a:gd name="connsiteY1" fmla="*/ 0 h 1498294"/>
              <a:gd name="connsiteX2" fmla="*/ 4160545 w 4160545"/>
              <a:gd name="connsiteY2" fmla="*/ 710729 h 1498294"/>
              <a:gd name="connsiteX3" fmla="*/ 3440553 w 4160545"/>
              <a:gd name="connsiteY3" fmla="*/ 1498294 h 1498294"/>
              <a:gd name="connsiteX4" fmla="*/ 0 w 4160545"/>
              <a:gd name="connsiteY4" fmla="*/ 1498294 h 1498294"/>
              <a:gd name="connsiteX5" fmla="*/ 0 w 4160545"/>
              <a:gd name="connsiteY5" fmla="*/ 0 h 1498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0545" h="1498294">
                <a:moveTo>
                  <a:pt x="0" y="0"/>
                </a:moveTo>
                <a:lnTo>
                  <a:pt x="3440553" y="0"/>
                </a:lnTo>
                <a:cubicBezTo>
                  <a:pt x="3998450" y="0"/>
                  <a:pt x="4160545" y="296964"/>
                  <a:pt x="4160545" y="710729"/>
                </a:cubicBezTo>
                <a:cubicBezTo>
                  <a:pt x="4160545" y="1124494"/>
                  <a:pt x="3998450" y="1498294"/>
                  <a:pt x="3440553" y="1498294"/>
                </a:cubicBezTo>
                <a:lnTo>
                  <a:pt x="0" y="149829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000" dirty="0">
                <a:solidFill>
                  <a:srgbClr val="363636"/>
                </a:solidFill>
                <a:latin typeface="Fira Sans Extra Condensed SemiBold" panose="020F0502020204030204" pitchFamily="34" charset="0"/>
              </a:rPr>
              <a:t>Key Stats for the Month of March 2024 – </a:t>
            </a:r>
          </a:p>
          <a:p>
            <a:r>
              <a:rPr lang="en-US" sz="2000" dirty="0">
                <a:solidFill>
                  <a:srgbClr val="363636"/>
                </a:solidFill>
                <a:latin typeface="Fira Sans Extra Condensed SemiBold" panose="020F0502020204030204" pitchFamily="34" charset="0"/>
              </a:rPr>
              <a:t>Return Shipments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2FB841-79B1-ABBC-B4DB-2951D40C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010" y="1398394"/>
            <a:ext cx="669210" cy="669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316B4B-FA5B-C2F3-8F81-3D4819600BBB}"/>
              </a:ext>
            </a:extLst>
          </p:cNvPr>
          <p:cNvSpPr/>
          <p:nvPr/>
        </p:nvSpPr>
        <p:spPr>
          <a:xfrm>
            <a:off x="3800821" y="1282713"/>
            <a:ext cx="1924274" cy="2555911"/>
          </a:xfrm>
          <a:prstGeom prst="roundRect">
            <a:avLst/>
          </a:prstGeom>
          <a:solidFill>
            <a:srgbClr val="A0D771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E93C83-A61D-F0C4-5A29-80071CBA0817}"/>
              </a:ext>
            </a:extLst>
          </p:cNvPr>
          <p:cNvSpPr/>
          <p:nvPr/>
        </p:nvSpPr>
        <p:spPr>
          <a:xfrm>
            <a:off x="8901446" y="1277426"/>
            <a:ext cx="1924274" cy="2555911"/>
          </a:xfrm>
          <a:prstGeom prst="roundRect">
            <a:avLst/>
          </a:prstGeom>
          <a:solidFill>
            <a:srgbClr val="FAAD5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E99212-AA63-8ECC-476B-0064374928AC}"/>
              </a:ext>
            </a:extLst>
          </p:cNvPr>
          <p:cNvSpPr/>
          <p:nvPr/>
        </p:nvSpPr>
        <p:spPr>
          <a:xfrm>
            <a:off x="1294478" y="4048699"/>
            <a:ext cx="1924274" cy="2555911"/>
          </a:xfrm>
          <a:prstGeom prst="roundRect">
            <a:avLst/>
          </a:prstGeom>
          <a:solidFill>
            <a:srgbClr val="DD5462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C2AE3C7-BFF5-8A8E-1C0F-A3E664EDB21B}"/>
              </a:ext>
            </a:extLst>
          </p:cNvPr>
          <p:cNvSpPr/>
          <p:nvPr/>
        </p:nvSpPr>
        <p:spPr>
          <a:xfrm>
            <a:off x="3800821" y="4044734"/>
            <a:ext cx="1924274" cy="2555911"/>
          </a:xfrm>
          <a:prstGeom prst="roundRect">
            <a:avLst/>
          </a:prstGeom>
          <a:solidFill>
            <a:srgbClr val="FAC00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2F82CC5-6AED-D311-4FAE-FB0A8EF07926}"/>
              </a:ext>
            </a:extLst>
          </p:cNvPr>
          <p:cNvSpPr/>
          <p:nvPr/>
        </p:nvSpPr>
        <p:spPr>
          <a:xfrm>
            <a:off x="6323685" y="4048699"/>
            <a:ext cx="1924274" cy="2555911"/>
          </a:xfrm>
          <a:prstGeom prst="roundRect">
            <a:avLst/>
          </a:prstGeom>
          <a:solidFill>
            <a:srgbClr val="4E8CBA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9ED1BA2-7C21-EB51-C268-15A0B90175B0}"/>
              </a:ext>
            </a:extLst>
          </p:cNvPr>
          <p:cNvSpPr/>
          <p:nvPr/>
        </p:nvSpPr>
        <p:spPr>
          <a:xfrm>
            <a:off x="8923672" y="4048699"/>
            <a:ext cx="1924274" cy="2555911"/>
          </a:xfrm>
          <a:prstGeom prst="roundRect">
            <a:avLst/>
          </a:prstGeom>
          <a:solidFill>
            <a:srgbClr val="34A853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ED4AE5B-0070-809D-1114-BCE70B790620}"/>
              </a:ext>
            </a:extLst>
          </p:cNvPr>
          <p:cNvSpPr/>
          <p:nvPr/>
        </p:nvSpPr>
        <p:spPr>
          <a:xfrm>
            <a:off x="6356545" y="1253169"/>
            <a:ext cx="1924274" cy="2555911"/>
          </a:xfrm>
          <a:prstGeom prst="roundRect">
            <a:avLst/>
          </a:prstGeom>
          <a:solidFill>
            <a:srgbClr val="AF172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F74F9C0-EB02-B7F7-A85C-792958144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7587" y="1443590"/>
            <a:ext cx="570743" cy="57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71CFF4D-C609-B662-5434-4B9A119ED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3426" y="1317008"/>
            <a:ext cx="760313" cy="760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10CAA39-8C4B-1D6B-081D-1A14CBA43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4534" y="4170796"/>
            <a:ext cx="682984" cy="682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7811F0A-9071-D503-DC9C-ED0DE852F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7587" y="4170796"/>
            <a:ext cx="570743" cy="57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7C15F99-3A87-00E7-2E9B-0737A3555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2890" y="4147372"/>
            <a:ext cx="545863" cy="6400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E1D284-4255-4DB4-322A-24E5A6FE8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5213" y="4147371"/>
            <a:ext cx="490178" cy="62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9451275-A5E6-B490-BD54-F2EEF160B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0463" y="1385455"/>
            <a:ext cx="575279" cy="545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B3175A0-4451-B168-F725-2D62D895DDD8}"/>
              </a:ext>
            </a:extLst>
          </p:cNvPr>
          <p:cNvSpPr/>
          <p:nvPr/>
        </p:nvSpPr>
        <p:spPr>
          <a:xfrm>
            <a:off x="1294478" y="2088870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Active Customers</a:t>
            </a:r>
          </a:p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D6BCB22-05A8-27F4-4245-3D6B1AD6E7F7}"/>
              </a:ext>
            </a:extLst>
          </p:cNvPr>
          <p:cNvSpPr/>
          <p:nvPr/>
        </p:nvSpPr>
        <p:spPr>
          <a:xfrm>
            <a:off x="3812416" y="2071149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Return Shipments</a:t>
            </a:r>
          </a:p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0F7F91-897C-ADB3-3677-1CE61DB236C8}"/>
              </a:ext>
            </a:extLst>
          </p:cNvPr>
          <p:cNvSpPr/>
          <p:nvPr/>
        </p:nvSpPr>
        <p:spPr>
          <a:xfrm>
            <a:off x="8890813" y="2059600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>
                <a:latin typeface="Roboto" pitchFamily="2" charset="0"/>
                <a:ea typeface="Roboto" pitchFamily="2" charset="0"/>
              </a:rPr>
              <a:t>Return Weight</a:t>
            </a:r>
            <a:endParaRPr lang="en-US" sz="1600" b="1" dirty="0"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604825E-038E-27B5-BC13-C7EAAB794998}"/>
              </a:ext>
            </a:extLst>
          </p:cNvPr>
          <p:cNvSpPr/>
          <p:nvPr/>
        </p:nvSpPr>
        <p:spPr>
          <a:xfrm>
            <a:off x="1275389" y="4847624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>
                <a:latin typeface="Roboto" pitchFamily="2" charset="0"/>
                <a:ea typeface="Roboto" pitchFamily="2" charset="0"/>
              </a:rPr>
              <a:t>Return </a:t>
            </a:r>
            <a:endParaRPr lang="en-US" sz="1600" b="1" dirty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n-US" sz="1600" b="1">
                <a:latin typeface="Roboto" pitchFamily="2" charset="0"/>
                <a:ea typeface="Roboto" pitchFamily="2" charset="0"/>
              </a:rPr>
              <a:t>Weight Ratio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CD4BD84-2EA8-35D0-94A6-E17DFBE0F0F0}"/>
              </a:ext>
            </a:extLst>
          </p:cNvPr>
          <p:cNvSpPr/>
          <p:nvPr/>
        </p:nvSpPr>
        <p:spPr>
          <a:xfrm>
            <a:off x="3790188" y="4801128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Return Revenue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1DCB495-1C7D-9324-AD8F-5D6EBB69F531}"/>
              </a:ext>
            </a:extLst>
          </p:cNvPr>
          <p:cNvSpPr/>
          <p:nvPr/>
        </p:nvSpPr>
        <p:spPr>
          <a:xfrm>
            <a:off x="6351230" y="47619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RPS</a:t>
            </a:r>
          </a:p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A1A63BB-104C-BE49-7520-9F40C28A6E97}"/>
              </a:ext>
            </a:extLst>
          </p:cNvPr>
          <p:cNvSpPr/>
          <p:nvPr/>
        </p:nvSpPr>
        <p:spPr>
          <a:xfrm>
            <a:off x="8908569" y="47585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RPW</a:t>
            </a:r>
          </a:p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B876EC-0F80-064E-096E-0C9F82926578}"/>
              </a:ext>
            </a:extLst>
          </p:cNvPr>
          <p:cNvSpPr/>
          <p:nvPr/>
        </p:nvSpPr>
        <p:spPr>
          <a:xfrm>
            <a:off x="6352075" y="19743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Shipments 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n-US" sz="16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Ratio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0239629-7487-825E-FD54-807132E1A494}"/>
              </a:ext>
            </a:extLst>
          </p:cNvPr>
          <p:cNvSpPr/>
          <p:nvPr/>
        </p:nvSpPr>
        <p:spPr>
          <a:xfrm>
            <a:off x="1597206" y="2558640"/>
            <a:ext cx="1230880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b="1" dirty="0">
                <a:solidFill>
                  <a:srgbClr val="EFEFEF"/>
                </a:solidFill>
                <a:latin typeface="Roboto"/>
              </a:rPr>
              <a:t>1,388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0C87F042-816E-3789-DB93-7027B1E76CAF}"/>
              </a:ext>
            </a:extLst>
          </p:cNvPr>
          <p:cNvSpPr/>
          <p:nvPr/>
        </p:nvSpPr>
        <p:spPr>
          <a:xfrm>
            <a:off x="1316600" y="3105975"/>
            <a:ext cx="1874501" cy="718831"/>
          </a:xfrm>
          <a:custGeom>
            <a:avLst/>
            <a:gdLst>
              <a:gd name="connsiteX0" fmla="*/ 1867100 w 1874501"/>
              <a:gd name="connsiteY0" fmla="*/ 0 h 718831"/>
              <a:gd name="connsiteX1" fmla="*/ 1874501 w 1874501"/>
              <a:gd name="connsiteY1" fmla="*/ 0 h 718831"/>
              <a:gd name="connsiteX2" fmla="*/ 1874501 w 1874501"/>
              <a:gd name="connsiteY2" fmla="*/ 449252 h 718831"/>
              <a:gd name="connsiteX3" fmla="*/ 1562078 w 1874501"/>
              <a:gd name="connsiteY3" fmla="*/ 718831 h 718831"/>
              <a:gd name="connsiteX4" fmla="*/ 312423 w 1874501"/>
              <a:gd name="connsiteY4" fmla="*/ 718831 h 718831"/>
              <a:gd name="connsiteX5" fmla="*/ 0 w 1874501"/>
              <a:gd name="connsiteY5" fmla="*/ 449252 h 718831"/>
              <a:gd name="connsiteX6" fmla="*/ 0 w 1874501"/>
              <a:gd name="connsiteY6" fmla="*/ 2953 h 718831"/>
              <a:gd name="connsiteX7" fmla="*/ 1867100 w 1874501"/>
              <a:gd name="connsiteY7" fmla="*/ 2953 h 71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18831">
                <a:moveTo>
                  <a:pt x="1867100" y="0"/>
                </a:moveTo>
                <a:lnTo>
                  <a:pt x="1874501" y="0"/>
                </a:lnTo>
                <a:lnTo>
                  <a:pt x="1874501" y="449252"/>
                </a:lnTo>
                <a:cubicBezTo>
                  <a:pt x="1874501" y="598136"/>
                  <a:pt x="1734624" y="718831"/>
                  <a:pt x="1562078" y="718831"/>
                </a:cubicBezTo>
                <a:lnTo>
                  <a:pt x="312423" y="718831"/>
                </a:lnTo>
                <a:cubicBezTo>
                  <a:pt x="139877" y="718831"/>
                  <a:pt x="0" y="598136"/>
                  <a:pt x="0" y="449252"/>
                </a:cubicBezTo>
                <a:lnTo>
                  <a:pt x="0" y="2953"/>
                </a:lnTo>
                <a:lnTo>
                  <a:pt x="1867100" y="2953"/>
                </a:lnTo>
                <a:close/>
              </a:path>
            </a:pathLst>
          </a:custGeom>
          <a:solidFill>
            <a:srgbClr val="2977A7">
              <a:alpha val="36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25CFE23-439B-FB45-B9CA-C145D18C7003}"/>
              </a:ext>
            </a:extLst>
          </p:cNvPr>
          <p:cNvSpPr/>
          <p:nvPr/>
        </p:nvSpPr>
        <p:spPr>
          <a:xfrm>
            <a:off x="3821848" y="3099891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4E8024">
              <a:alpha val="62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D981AFD-D9D6-687E-7294-81CD587C37B8}"/>
              </a:ext>
            </a:extLst>
          </p:cNvPr>
          <p:cNvGrpSpPr/>
          <p:nvPr/>
        </p:nvGrpSpPr>
        <p:grpSpPr>
          <a:xfrm>
            <a:off x="1164655" y="3109846"/>
            <a:ext cx="1890954" cy="629689"/>
            <a:chOff x="747251" y="3100930"/>
            <a:chExt cx="1360785" cy="62968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431E23D-D865-6D5D-0BDD-672756C5E8C4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8E97EFE-3AF1-AE23-472D-AC29FA04E83D}"/>
                </a:ext>
              </a:extLst>
            </p:cNvPr>
            <p:cNvSpPr/>
            <p:nvPr/>
          </p:nvSpPr>
          <p:spPr>
            <a:xfrm>
              <a:off x="747251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2CABA6D1-CC14-AF9B-5338-E34DCEF29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5240405" y="3206222"/>
            <a:ext cx="530002" cy="53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4A1EC082-08BD-F0D9-9DAC-DB55C2B25168}"/>
              </a:ext>
            </a:extLst>
          </p:cNvPr>
          <p:cNvSpPr/>
          <p:nvPr/>
        </p:nvSpPr>
        <p:spPr>
          <a:xfrm>
            <a:off x="8928650" y="3088342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F88D18">
              <a:alpha val="65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1BCBC3D9-DBC3-58C7-0963-A3066F2E696A}"/>
              </a:ext>
            </a:extLst>
          </p:cNvPr>
          <p:cNvSpPr/>
          <p:nvPr/>
        </p:nvSpPr>
        <p:spPr>
          <a:xfrm>
            <a:off x="1331861" y="5878055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961E29">
              <a:alpha val="39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74E8758-EA50-FD73-7E28-9A40AE1E5A72}"/>
              </a:ext>
            </a:extLst>
          </p:cNvPr>
          <p:cNvSpPr/>
          <p:nvPr/>
        </p:nvSpPr>
        <p:spPr>
          <a:xfrm>
            <a:off x="3816678" y="5848265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B58B03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5587FAAF-9242-8A99-8DC7-788842CFE530}"/>
              </a:ext>
            </a:extLst>
          </p:cNvPr>
          <p:cNvSpPr/>
          <p:nvPr/>
        </p:nvSpPr>
        <p:spPr>
          <a:xfrm>
            <a:off x="6332277" y="5842846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2B526F">
              <a:alpha val="71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8E41627C-7EDB-DC8D-DDBA-E4859D1E087B}"/>
              </a:ext>
            </a:extLst>
          </p:cNvPr>
          <p:cNvSpPr/>
          <p:nvPr/>
        </p:nvSpPr>
        <p:spPr>
          <a:xfrm>
            <a:off x="8964484" y="5854215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1C582C">
              <a:alpha val="56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AF9A5712-8FA6-2C4D-53E5-649AAB89A467}"/>
              </a:ext>
            </a:extLst>
          </p:cNvPr>
          <p:cNvSpPr/>
          <p:nvPr/>
        </p:nvSpPr>
        <p:spPr>
          <a:xfrm>
            <a:off x="6387886" y="3056910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510B12">
              <a:alpha val="55686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19759-80FC-D973-476A-F331D4568BAE}"/>
              </a:ext>
            </a:extLst>
          </p:cNvPr>
          <p:cNvGrpSpPr/>
          <p:nvPr/>
        </p:nvGrpSpPr>
        <p:grpSpPr>
          <a:xfrm>
            <a:off x="3736696" y="3107618"/>
            <a:ext cx="1901751" cy="629689"/>
            <a:chOff x="752767" y="3100930"/>
            <a:chExt cx="1368554" cy="629689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62CAE6-82B9-5D1B-4AD0-8FCF3181F3FD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253A12-3CC5-07B4-05AB-63B49266BE7D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88DB4B-B3DA-4B8C-39CB-659D6A4D7175}"/>
              </a:ext>
            </a:extLst>
          </p:cNvPr>
          <p:cNvGrpSpPr/>
          <p:nvPr/>
        </p:nvGrpSpPr>
        <p:grpSpPr>
          <a:xfrm>
            <a:off x="8735561" y="3109111"/>
            <a:ext cx="1901751" cy="629689"/>
            <a:chOff x="752767" y="3100930"/>
            <a:chExt cx="1368554" cy="6296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496992-2CF0-FAFD-0803-9F9B85BAA04A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36CAAC-E212-4F11-56C3-72394D755737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16CF1B-8F12-6C90-D4AA-EA5BDDE49AC1}"/>
              </a:ext>
            </a:extLst>
          </p:cNvPr>
          <p:cNvGrpSpPr/>
          <p:nvPr/>
        </p:nvGrpSpPr>
        <p:grpSpPr>
          <a:xfrm>
            <a:off x="1099552" y="5901827"/>
            <a:ext cx="1910460" cy="629689"/>
            <a:chOff x="708898" y="3100930"/>
            <a:chExt cx="1374821" cy="6296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F83734-ABB1-F7A1-0E25-B1C1DDAF90C7}"/>
                </a:ext>
              </a:extLst>
            </p:cNvPr>
            <p:cNvSpPr/>
            <p:nvPr/>
          </p:nvSpPr>
          <p:spPr>
            <a:xfrm>
              <a:off x="708898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872849-F217-5037-1D1F-CA41F0DAA0C7}"/>
                </a:ext>
              </a:extLst>
            </p:cNvPr>
            <p:cNvSpPr/>
            <p:nvPr/>
          </p:nvSpPr>
          <p:spPr>
            <a:xfrm>
              <a:off x="728450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A05297-846C-F6FF-5959-58FA616C1F8C}"/>
              </a:ext>
            </a:extLst>
          </p:cNvPr>
          <p:cNvGrpSpPr/>
          <p:nvPr/>
        </p:nvGrpSpPr>
        <p:grpSpPr>
          <a:xfrm>
            <a:off x="3688025" y="5904691"/>
            <a:ext cx="1901751" cy="629689"/>
            <a:chOff x="752767" y="3100930"/>
            <a:chExt cx="1368554" cy="6296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0F73EA-FCCB-B99D-859C-557784DAE5B6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643BD1-2479-ECDB-9167-A4D23BCFDF6D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C5693C-B420-6B60-FFBD-718774D6D940}"/>
              </a:ext>
            </a:extLst>
          </p:cNvPr>
          <p:cNvGrpSpPr/>
          <p:nvPr/>
        </p:nvGrpSpPr>
        <p:grpSpPr>
          <a:xfrm>
            <a:off x="6114173" y="5889487"/>
            <a:ext cx="1901751" cy="629689"/>
            <a:chOff x="752767" y="3100930"/>
            <a:chExt cx="1368554" cy="62968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6772D7-146C-465B-0373-324F6869A67E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A0E754-02D5-7B25-8C11-C4C90258C022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5E3B73-573B-4AED-BD50-194068002A36}"/>
              </a:ext>
            </a:extLst>
          </p:cNvPr>
          <p:cNvGrpSpPr/>
          <p:nvPr/>
        </p:nvGrpSpPr>
        <p:grpSpPr>
          <a:xfrm>
            <a:off x="8752888" y="5899230"/>
            <a:ext cx="1901751" cy="629689"/>
            <a:chOff x="752767" y="3100930"/>
            <a:chExt cx="1368554" cy="62968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1EF230-D676-C495-3E43-BBECB0353040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1750B9-8A26-D1E0-8988-890DC5F2F57C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B81835-2504-A69B-0C17-EBCFCCF1D1C1}"/>
              </a:ext>
            </a:extLst>
          </p:cNvPr>
          <p:cNvGrpSpPr/>
          <p:nvPr/>
        </p:nvGrpSpPr>
        <p:grpSpPr>
          <a:xfrm>
            <a:off x="6247298" y="3086193"/>
            <a:ext cx="1901751" cy="629689"/>
            <a:chOff x="752767" y="3100930"/>
            <a:chExt cx="1368554" cy="6296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C8773B2-24A9-F4A0-D256-A48F6F66D3E5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EDC904-9274-909C-60CB-6F10A30EE40A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8972941-F9C2-C5FF-A181-41454475DAD5}"/>
              </a:ext>
            </a:extLst>
          </p:cNvPr>
          <p:cNvSpPr/>
          <p:nvPr/>
        </p:nvSpPr>
        <p:spPr>
          <a:xfrm>
            <a:off x="4122604" y="2536256"/>
            <a:ext cx="1148395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b="1" dirty="0">
                <a:solidFill>
                  <a:srgbClr val="EFEFEF"/>
                </a:solidFill>
                <a:latin typeface="Roboto"/>
              </a:rPr>
              <a:t>62,430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76729E-0886-A249-15FB-499150A3E239}"/>
              </a:ext>
            </a:extLst>
          </p:cNvPr>
          <p:cNvSpPr/>
          <p:nvPr/>
        </p:nvSpPr>
        <p:spPr>
          <a:xfrm>
            <a:off x="9190413" y="2528817"/>
            <a:ext cx="1335705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dirty="0">
                <a:solidFill>
                  <a:srgbClr val="EFEFEF"/>
                </a:solidFill>
              </a:rPr>
              <a:t>58,931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664B942-346C-6DBD-4DFB-B0B107DAEE07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82043" y="3182575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6CC230E-4BCC-CEF1-CE08-5AA51364D80D}"/>
              </a:ext>
            </a:extLst>
          </p:cNvPr>
          <p:cNvSpPr/>
          <p:nvPr/>
        </p:nvSpPr>
        <p:spPr>
          <a:xfrm>
            <a:off x="1545640" y="5371825"/>
            <a:ext cx="1498420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b="1">
                <a:solidFill>
                  <a:srgbClr val="EFEFEF"/>
                </a:solidFill>
                <a:latin typeface="Roboto"/>
              </a:rPr>
              <a:t>13.96%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8739E3-26AD-7A72-CFF2-747D7C3D55F6}"/>
              </a:ext>
            </a:extLst>
          </p:cNvPr>
          <p:cNvSpPr/>
          <p:nvPr/>
        </p:nvSpPr>
        <p:spPr>
          <a:xfrm>
            <a:off x="4052511" y="5264565"/>
            <a:ext cx="1345852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b="1" dirty="0">
                <a:solidFill>
                  <a:srgbClr val="EFEFEF"/>
                </a:solidFill>
                <a:latin typeface="Roboto"/>
              </a:rPr>
              <a:t>696,400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B59122-0D73-03DC-F781-D13567738AFB}"/>
              </a:ext>
            </a:extLst>
          </p:cNvPr>
          <p:cNvSpPr/>
          <p:nvPr/>
        </p:nvSpPr>
        <p:spPr>
          <a:xfrm>
            <a:off x="6701111" y="5299511"/>
            <a:ext cx="1235142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b="1">
                <a:solidFill>
                  <a:srgbClr val="EFEFEF"/>
                </a:solidFill>
                <a:latin typeface="Roboto"/>
              </a:rPr>
              <a:t>11.15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DDA3BC-9999-7BDD-3745-8D044B9B4050}"/>
              </a:ext>
            </a:extLst>
          </p:cNvPr>
          <p:cNvSpPr/>
          <p:nvPr/>
        </p:nvSpPr>
        <p:spPr>
          <a:xfrm>
            <a:off x="9198047" y="5264565"/>
            <a:ext cx="1335705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b="1">
                <a:solidFill>
                  <a:srgbClr val="EFEFEF"/>
                </a:solidFill>
                <a:latin typeface="Roboto"/>
              </a:rPr>
              <a:t>11.82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4A76BF4-D93C-DE5D-2FBF-81CCD1361877}"/>
              </a:ext>
            </a:extLst>
          </p:cNvPr>
          <p:cNvSpPr/>
          <p:nvPr/>
        </p:nvSpPr>
        <p:spPr>
          <a:xfrm>
            <a:off x="6653492" y="2543419"/>
            <a:ext cx="1369219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sz="2800" b="1">
                <a:solidFill>
                  <a:srgbClr val="EFEFEF"/>
                </a:solidFill>
                <a:latin typeface="Roboto"/>
              </a:rPr>
              <a:t>16.63%</a:t>
            </a:r>
            <a:endParaRPr lang="en-US" sz="2800" dirty="0">
              <a:solidFill>
                <a:srgbClr val="EFEFE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49EF1E-65FB-A17C-FD81-F4FA45784884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730339" y="5940258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03D89FA-62F0-A0EC-717C-CADA97E111B4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361074" y="5937082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6DEA4B-D889-6304-C0ED-66F664F16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766471" y="3152622"/>
            <a:ext cx="530002" cy="53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FE0D9A8-6893-793E-5D2D-884A4AE56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5270999" y="5964188"/>
            <a:ext cx="532178" cy="532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8076192-F49B-8ABA-6AC1-6F01B1A23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634633" y="5971209"/>
            <a:ext cx="530002" cy="53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CB54AE-B7EA-A13F-B913-3564FA784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307435" y="3200792"/>
            <a:ext cx="530002" cy="53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DC2EE-92C4-DC69-73B7-995E2EB40B8C}"/>
              </a:ext>
            </a:extLst>
          </p:cNvPr>
          <p:cNvSpPr txBox="1"/>
          <p:nvPr/>
        </p:nvSpPr>
        <p:spPr>
          <a:xfrm>
            <a:off x="8922359" y="5889201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Oct-23: 13.5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38396-AC22-AC0C-B298-9DFCB4E4839A}"/>
              </a:ext>
            </a:extLst>
          </p:cNvPr>
          <p:cNvSpPr txBox="1"/>
          <p:nvPr/>
        </p:nvSpPr>
        <p:spPr>
          <a:xfrm>
            <a:off x="8964977" y="6095757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(1.68)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D1F47-E828-1856-9309-6D9A856CC0D3}"/>
              </a:ext>
            </a:extLst>
          </p:cNvPr>
          <p:cNvSpPr txBox="1"/>
          <p:nvPr/>
        </p:nvSpPr>
        <p:spPr>
          <a:xfrm>
            <a:off x="4492272" y="6071983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EFEFEF"/>
                </a:solidFill>
                <a:latin typeface="Roboto"/>
              </a:rPr>
              <a:t>, 0.077%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5D746-D7A3-3A23-C429-17F95CCD117F}"/>
              </a:ext>
            </a:extLst>
          </p:cNvPr>
          <p:cNvSpPr txBox="1"/>
          <p:nvPr/>
        </p:nvSpPr>
        <p:spPr>
          <a:xfrm>
            <a:off x="1459173" y="3103660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Oct-23: 1324.0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F6C39C-8AFF-C677-0520-F762CCC94373}"/>
              </a:ext>
            </a:extLst>
          </p:cNvPr>
          <p:cNvSpPr txBox="1"/>
          <p:nvPr/>
        </p:nvSpPr>
        <p:spPr>
          <a:xfrm>
            <a:off x="1483419" y="3327687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64.0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D33D9A-9E54-950D-1E2F-8B69ED8B88BC}"/>
              </a:ext>
            </a:extLst>
          </p:cNvPr>
          <p:cNvSpPr txBox="1"/>
          <p:nvPr/>
        </p:nvSpPr>
        <p:spPr>
          <a:xfrm>
            <a:off x="2195315" y="3336463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EFEFEF"/>
                </a:solidFill>
                <a:latin typeface="Roboto"/>
              </a:rPr>
              <a:t>, 0.048%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1D3930-F47B-4795-9454-58FA18ED6F6C}"/>
              </a:ext>
            </a:extLst>
          </p:cNvPr>
          <p:cNvSpPr txBox="1"/>
          <p:nvPr/>
        </p:nvSpPr>
        <p:spPr>
          <a:xfrm>
            <a:off x="3913756" y="3131828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Oct-23: 54890.0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CDE3C1-2743-9D68-61B1-296C83BA14D0}"/>
              </a:ext>
            </a:extLst>
          </p:cNvPr>
          <p:cNvSpPr txBox="1"/>
          <p:nvPr/>
        </p:nvSpPr>
        <p:spPr>
          <a:xfrm>
            <a:off x="3870623" y="3381011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7540.0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D9A9C9-DC36-2695-0B42-3EFC36021AEA}"/>
              </a:ext>
            </a:extLst>
          </p:cNvPr>
          <p:cNvSpPr txBox="1"/>
          <p:nvPr/>
        </p:nvSpPr>
        <p:spPr>
          <a:xfrm>
            <a:off x="4593675" y="3359135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EFEFEF"/>
                </a:solidFill>
                <a:latin typeface="Roboto"/>
              </a:rPr>
              <a:t>, 0.137%</a:t>
            </a:r>
            <a:endParaRPr 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170B04-2BB4-575D-68F9-23CBC622CBD8}"/>
              </a:ext>
            </a:extLst>
          </p:cNvPr>
          <p:cNvSpPr txBox="1"/>
          <p:nvPr/>
        </p:nvSpPr>
        <p:spPr>
          <a:xfrm>
            <a:off x="7203241" y="3327687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EFEFEF"/>
                </a:solidFill>
                <a:latin typeface="Roboto"/>
              </a:rPr>
              <a:t>, 0.047%</a:t>
            </a:r>
            <a:endParaRPr 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190556-C57A-28F6-6B9F-3BECB8AF8CF7}"/>
              </a:ext>
            </a:extLst>
          </p:cNvPr>
          <p:cNvSpPr txBox="1"/>
          <p:nvPr/>
        </p:nvSpPr>
        <p:spPr>
          <a:xfrm>
            <a:off x="6515342" y="3303054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0.75</a:t>
            </a:r>
            <a:endParaRPr lang="en-US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FEC7B5-2EBE-3F90-21B5-9B03153D7579}"/>
              </a:ext>
            </a:extLst>
          </p:cNvPr>
          <p:cNvSpPr txBox="1"/>
          <p:nvPr/>
        </p:nvSpPr>
        <p:spPr>
          <a:xfrm>
            <a:off x="6501628" y="3131828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Oct-23: 15.88%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5B693E-81F1-B9B6-702D-895F6F806775}"/>
              </a:ext>
            </a:extLst>
          </p:cNvPr>
          <p:cNvSpPr txBox="1"/>
          <p:nvPr/>
        </p:nvSpPr>
        <p:spPr>
          <a:xfrm>
            <a:off x="8978699" y="3140667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Oct-23: 47884.72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FFB407-50D6-47CD-3931-8DF2D5B9F639}"/>
              </a:ext>
            </a:extLst>
          </p:cNvPr>
          <p:cNvSpPr txBox="1"/>
          <p:nvPr/>
        </p:nvSpPr>
        <p:spPr>
          <a:xfrm>
            <a:off x="8978699" y="3344672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11046.9</a:t>
            </a:r>
            <a:endParaRPr 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6472773-47BD-50EF-B290-3141540A6A77}"/>
              </a:ext>
            </a:extLst>
          </p:cNvPr>
          <p:cNvSpPr txBox="1"/>
          <p:nvPr/>
        </p:nvSpPr>
        <p:spPr>
          <a:xfrm>
            <a:off x="9680816" y="3344333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EFEFEF"/>
                </a:solidFill>
                <a:latin typeface="Roboto"/>
              </a:rPr>
              <a:t>, 0.231%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A8FF804-44CC-7BE9-B797-BF33699F2515}"/>
              </a:ext>
            </a:extLst>
          </p:cNvPr>
          <p:cNvSpPr txBox="1"/>
          <p:nvPr/>
        </p:nvSpPr>
        <p:spPr>
          <a:xfrm>
            <a:off x="1358431" y="5908260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Oct-23: 12.48%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F17245-AB63-A105-77E9-1E6E52F54B07}"/>
              </a:ext>
            </a:extLst>
          </p:cNvPr>
          <p:cNvSpPr txBox="1"/>
          <p:nvPr/>
        </p:nvSpPr>
        <p:spPr>
          <a:xfrm>
            <a:off x="1364999" y="6082194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1.48</a:t>
            </a:r>
            <a:endParaRPr 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E6C13AA-722F-D98B-C471-8099D58EBDF0}"/>
              </a:ext>
            </a:extLst>
          </p:cNvPr>
          <p:cNvSpPr txBox="1"/>
          <p:nvPr/>
        </p:nvSpPr>
        <p:spPr>
          <a:xfrm>
            <a:off x="2047861" y="6089256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EFEFEF"/>
                </a:solidFill>
                <a:latin typeface="Roboto"/>
              </a:rPr>
              <a:t>, 0.119%</a:t>
            </a:r>
            <a:endParaRPr lang="en-US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479E70-FBA0-0DCE-9126-6C6455ABE1EF}"/>
              </a:ext>
            </a:extLst>
          </p:cNvPr>
          <p:cNvSpPr txBox="1"/>
          <p:nvPr/>
        </p:nvSpPr>
        <p:spPr>
          <a:xfrm>
            <a:off x="9738990" y="6095756"/>
            <a:ext cx="7858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EFEFEF"/>
                </a:solidFill>
                <a:latin typeface="Roboto"/>
              </a:rPr>
              <a:t>, (0.124)%</a:t>
            </a:r>
            <a:endParaRPr lang="en-US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5E81282-7D65-3555-0555-C06BF51D9203}"/>
              </a:ext>
            </a:extLst>
          </p:cNvPr>
          <p:cNvSpPr txBox="1"/>
          <p:nvPr/>
        </p:nvSpPr>
        <p:spPr>
          <a:xfrm>
            <a:off x="3812600" y="6072179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49793.0</a:t>
            </a:r>
            <a:endParaRPr lang="en-US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439C11-8812-236F-3E21-08C0511731AB}"/>
              </a:ext>
            </a:extLst>
          </p:cNvPr>
          <p:cNvSpPr txBox="1"/>
          <p:nvPr/>
        </p:nvSpPr>
        <p:spPr>
          <a:xfrm>
            <a:off x="3821848" y="5884962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Oct-23: 646607.0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F6AFC2-FCC9-55CD-2994-8E6B31135143}"/>
              </a:ext>
            </a:extLst>
          </p:cNvPr>
          <p:cNvSpPr txBox="1"/>
          <p:nvPr/>
        </p:nvSpPr>
        <p:spPr>
          <a:xfrm>
            <a:off x="7095365" y="6099944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EFEFEF"/>
                </a:solidFill>
                <a:latin typeface="Roboto"/>
              </a:rPr>
              <a:t>, (0.053)%</a:t>
            </a:r>
            <a:endParaRPr 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B564BB-4918-6F39-5ED5-6ED26246A2E5}"/>
              </a:ext>
            </a:extLst>
          </p:cNvPr>
          <p:cNvSpPr txBox="1"/>
          <p:nvPr/>
        </p:nvSpPr>
        <p:spPr>
          <a:xfrm>
            <a:off x="6349928" y="6108315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Diff : (0.63)</a:t>
            </a:r>
            <a:endParaRPr 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855F51-BF98-D14E-8166-30BEC4E9F3E1}"/>
              </a:ext>
            </a:extLst>
          </p:cNvPr>
          <p:cNvSpPr txBox="1"/>
          <p:nvPr/>
        </p:nvSpPr>
        <p:spPr>
          <a:xfrm>
            <a:off x="6316660" y="5910484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b="0" i="0" u="none">
                <a:solidFill>
                  <a:srgbClr val="EFEFEF"/>
                </a:solidFill>
                <a:latin typeface="Roboto"/>
              </a:rPr>
              <a:t>Oct-23: 11.78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76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02BD6D-A81B-2150-9FFF-7064470936E9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E4886A-BC6D-66B6-73B7-37B4FEBA3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230" y="291945"/>
            <a:ext cx="583894" cy="583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Customers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260FF13-82F6-08A5-2E06-40004EFB1A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9673407"/>
              </p:ext>
            </p:extLst>
          </p:nvPr>
        </p:nvGraphicFramePr>
        <p:xfrm>
          <a:off x="6433851" y="1680055"/>
          <a:ext cx="5658998" cy="4328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4191F6-E49E-8E90-33E6-B4DBD9EFA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315944"/>
              </p:ext>
            </p:extLst>
          </p:nvPr>
        </p:nvGraphicFramePr>
        <p:xfrm>
          <a:off x="348343" y="1680055"/>
          <a:ext cx="5865171" cy="46782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880233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145571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43523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995844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</a:tblGrid>
              <a:tr h="57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EFEFEF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EFEFEF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Active this Month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2,182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Active this Month but not in Previous Months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466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New Active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Revived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Retained from Previous Month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1716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Active in Previous Month but not this month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432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31531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CRF Created this Month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399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49191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CRF Approved this Month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370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144833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CRF Created &amp; Approved this Month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328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112297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CRF Not Created but approved this Month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575643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CRF Created, Approved and Active this Month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97982"/>
                  </a:ext>
                </a:extLst>
              </a:tr>
              <a:tr h="56654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CRF Not Created &amp; Approved this Month but Active this Month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2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74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19B5FE7-3833-74C6-8538-C7888E9C41C6}"/>
              </a:ext>
            </a:extLst>
          </p:cNvPr>
          <p:cNvSpPr/>
          <p:nvPr/>
        </p:nvSpPr>
        <p:spPr>
          <a:xfrm>
            <a:off x="44068" y="187283"/>
            <a:ext cx="4032174" cy="979665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7" y="477407"/>
            <a:ext cx="3338113" cy="3717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Normal Shipments - Distribution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BAD042E-DF8B-804F-FD20-891A981DB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78" y="365543"/>
            <a:ext cx="583589" cy="583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2DCB1D0-E54B-FB58-72CE-31AFF4543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62158"/>
              </p:ext>
            </p:extLst>
          </p:nvPr>
        </p:nvGraphicFramePr>
        <p:xfrm>
          <a:off x="1689100" y="1314905"/>
          <a:ext cx="8813800" cy="4591050"/>
        </p:xfrm>
        <a:graphic>
          <a:graphicData uri="http://schemas.openxmlformats.org/drawingml/2006/table">
            <a:tbl>
              <a:tblPr/>
              <a:tblGrid>
                <a:gridCol w="3837193">
                  <a:extLst>
                    <a:ext uri="{9D8B030D-6E8A-4147-A177-3AD203B41FA5}">
                      <a16:colId xmlns:a16="http://schemas.microsoft.com/office/drawing/2014/main" val="3649114133"/>
                    </a:ext>
                  </a:extLst>
                </a:gridCol>
                <a:gridCol w="1247326">
                  <a:extLst>
                    <a:ext uri="{9D8B030D-6E8A-4147-A177-3AD203B41FA5}">
                      <a16:colId xmlns:a16="http://schemas.microsoft.com/office/drawing/2014/main" val="3451308427"/>
                    </a:ext>
                  </a:extLst>
                </a:gridCol>
                <a:gridCol w="942635">
                  <a:extLst>
                    <a:ext uri="{9D8B030D-6E8A-4147-A177-3AD203B41FA5}">
                      <a16:colId xmlns:a16="http://schemas.microsoft.com/office/drawing/2014/main" val="1085382867"/>
                    </a:ext>
                  </a:extLst>
                </a:gridCol>
                <a:gridCol w="885506">
                  <a:extLst>
                    <a:ext uri="{9D8B030D-6E8A-4147-A177-3AD203B41FA5}">
                      <a16:colId xmlns:a16="http://schemas.microsoft.com/office/drawing/2014/main" val="805084951"/>
                    </a:ext>
                  </a:extLst>
                </a:gridCol>
                <a:gridCol w="885506">
                  <a:extLst>
                    <a:ext uri="{9D8B030D-6E8A-4147-A177-3AD203B41FA5}">
                      <a16:colId xmlns:a16="http://schemas.microsoft.com/office/drawing/2014/main" val="3134365815"/>
                    </a:ext>
                  </a:extLst>
                </a:gridCol>
                <a:gridCol w="1015634">
                  <a:extLst>
                    <a:ext uri="{9D8B030D-6E8A-4147-A177-3AD203B41FA5}">
                      <a16:colId xmlns:a16="http://schemas.microsoft.com/office/drawing/2014/main" val="4090614782"/>
                    </a:ext>
                  </a:extLst>
                </a:gridCol>
              </a:tblGrid>
              <a:tr h="238125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Description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Inc / (Dec)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72420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88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356,193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  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420,030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  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63,837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781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 - WC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55,711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65,186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15.52%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9,475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3540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 - Zone 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213,112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59.83%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257,245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Roboto" panose="02000000000000000000" pitchFamily="2" charset="0"/>
                        </a:rPr>
                        <a:t>61.24%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44,133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77746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- Zone B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50,030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14.05%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57,057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7,027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85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 - Zone C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37,340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40,542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Roboto" panose="02000000000000000000" pitchFamily="2" charset="0"/>
                        </a:rPr>
                        <a:t>9.65%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3,202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9678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- COD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326,003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91.52%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380,323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90.55%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54,320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819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 - NCOD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30,190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39,707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Roboto" panose="02000000000000000000" pitchFamily="2" charset="0"/>
                        </a:rPr>
                        <a:t>9.45%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9,517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293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2927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- 0.0 Kg to 0.5 kg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217,570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61.08%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253,134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60.27%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35,564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882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 - 0.5 Kg to 1.0 kg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91,395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25.66%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108,696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17,301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724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- 1.0 Kg to 3.0 kg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33,513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9.41%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41,100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7,587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2065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 - 3.0 Kg to 5.0 kg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7,342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9,681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2,339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58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- 5 kg +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6,373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7,419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1,046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147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824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Average Daily Shipments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15,487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16,801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1,315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583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16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02BD6D-A81B-2150-9FFF-7064470936E9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Shipments – Distribution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BAD042E-DF8B-804F-FD20-891A981DB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7" y="267309"/>
            <a:ext cx="583589" cy="583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BD17E2-BE24-C6C5-0F3B-AF8E728B4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719492"/>
              </p:ext>
            </p:extLst>
          </p:nvPr>
        </p:nvGraphicFramePr>
        <p:xfrm>
          <a:off x="581025" y="1599498"/>
          <a:ext cx="11115675" cy="466344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3905444319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265508259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83319827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038057946"/>
                    </a:ext>
                  </a:extLst>
                </a:gridCol>
                <a:gridCol w="1321235">
                  <a:extLst>
                    <a:ext uri="{9D8B030D-6E8A-4147-A177-3AD203B41FA5}">
                      <a16:colId xmlns:a16="http://schemas.microsoft.com/office/drawing/2014/main" val="3397614087"/>
                    </a:ext>
                  </a:extLst>
                </a:gridCol>
                <a:gridCol w="1374340">
                  <a:extLst>
                    <a:ext uri="{9D8B030D-6E8A-4147-A177-3AD203B41FA5}">
                      <a16:colId xmlns:a16="http://schemas.microsoft.com/office/drawing/2014/main" val="2143405234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832358864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434377139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050893020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Mar-24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Mar-24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Feb-24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Feb-24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465930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LHE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82,066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83,620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68,247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55830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KHI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71,430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71,652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59,502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6986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ISB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60,473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61,987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52,173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056180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LYP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15,013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1,723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1,171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17,907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15,498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277963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MUX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11,072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2,511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14,236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12,071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935547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PEW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2,096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13,365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11,350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457462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GUJ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9,350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3,857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13,334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12,310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21627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SKT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7,051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2,196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3,746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11,134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190958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HDD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7,928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1,177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2,061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11,166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9,815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7754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SWL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2,857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4,522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7,944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9,275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786219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44,079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39,235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28,512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111,826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26.62%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94,818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26.62%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7520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322,431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57,057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40,542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420,030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356,193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239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3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02BD6D-A81B-2150-9FFF-7064470936E9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Shipments – Trend MoM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BAD042E-DF8B-804F-FD20-891A981DB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7" y="267309"/>
            <a:ext cx="583589" cy="583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29E2514-9F9A-2005-09CE-A60DCD2F4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786360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87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046340-3A25-7C11-0E03-154EDCFCAB17}"/>
              </a:ext>
            </a:extLst>
          </p:cNvPr>
          <p:cNvSpPr/>
          <p:nvPr/>
        </p:nvSpPr>
        <p:spPr>
          <a:xfrm>
            <a:off x="55085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6" y="341522"/>
            <a:ext cx="3294046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Shipments - Returns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1B13D7C-38FB-8CAD-1694-D022D8C9A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65" y="294392"/>
            <a:ext cx="529423" cy="529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9BCA725-6666-A437-ADD4-8F9BF1635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06658"/>
              </p:ext>
            </p:extLst>
          </p:nvPr>
        </p:nvGraphicFramePr>
        <p:xfrm>
          <a:off x="151668" y="1250587"/>
          <a:ext cx="5892994" cy="232382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900811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Inc/Dec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kern="1200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R="9525" marT="9525" marB="0" anchor="ctr"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kern="1200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L="45720" marR="9525" marT="9525" marB="0" anchor="ctr"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Return Shipments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62,546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17.56%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66,474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15.83%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3,928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75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7,578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2.13%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8,118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1.93%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540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A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33,910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9.52%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37,834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9.01%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3,924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B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11,070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11,399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2.71%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329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9,988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2.80%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9,123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2.17%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(865)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With charges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14,317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4.02%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16,652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3.96%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2,335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With no charges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48,229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13.54%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49,822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11.86%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2679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B59E525-B1CA-DBED-9032-FB753920C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92908"/>
              </p:ext>
            </p:extLst>
          </p:nvPr>
        </p:nvGraphicFramePr>
        <p:xfrm>
          <a:off x="165463" y="3628844"/>
          <a:ext cx="5879199" cy="304671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40685">
                  <a:extLst>
                    <a:ext uri="{9D8B030D-6E8A-4147-A177-3AD203B41FA5}">
                      <a16:colId xmlns:a16="http://schemas.microsoft.com/office/drawing/2014/main" val="39090631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05629390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95275409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68457067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4285738112"/>
                    </a:ext>
                  </a:extLst>
                </a:gridCol>
                <a:gridCol w="900811">
                  <a:extLst>
                    <a:ext uri="{9D8B030D-6E8A-4147-A177-3AD203B41FA5}">
                      <a16:colId xmlns:a16="http://schemas.microsoft.com/office/drawing/2014/main" val="1074190916"/>
                    </a:ext>
                  </a:extLst>
                </a:gridCol>
              </a:tblGrid>
              <a:tr h="256032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Destination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515"/>
                  </a:ext>
                </a:extLst>
              </a:tr>
              <a:tr h="257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LHE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9,832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15.72%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12,038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18.11%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15.20%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532045"/>
                  </a:ext>
                </a:extLst>
              </a:tr>
              <a:tr h="2381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ISB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7,583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12.12%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9,118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13.72%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13.14%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0323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KHI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7,425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11.87%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8,496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12.78%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7.66%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9685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LYP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2,478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3.96%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2,815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4.23%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6.89%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1143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MUX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2,338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3.74%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2,610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3.93%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5.04%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91084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SKT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2,187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3.50%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3.54%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12190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PEW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2,018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3.23%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2,342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3.52%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9.20%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2348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GUJ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2,206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3.53%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2,282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-2.67%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709320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SWL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1,865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2.98%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1,599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2.41%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-19.33%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65164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HDD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1,342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2.15%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1,501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2.26%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5.24%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13862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23,272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37.21%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21,321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32.07%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-13.80%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617417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0344D66-D73C-1C22-2347-3B38221BA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370023"/>
              </p:ext>
            </p:extLst>
          </p:nvPr>
        </p:nvGraphicFramePr>
        <p:xfrm>
          <a:off x="6288832" y="1211852"/>
          <a:ext cx="5658998" cy="267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23C74B7-90DF-A5E8-B500-2A4AC9456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2412511"/>
              </p:ext>
            </p:extLst>
          </p:nvPr>
        </p:nvGraphicFramePr>
        <p:xfrm>
          <a:off x="6288832" y="4024126"/>
          <a:ext cx="5658998" cy="267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9921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EFEFEF"/>
      </a:hlink>
      <a:folHlink>
        <a:srgbClr val="EFEFE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20702</TotalTime>
  <Words>5388</Words>
  <Application>Microsoft Office PowerPoint</Application>
  <PresentationFormat>Widescreen</PresentationFormat>
  <Paragraphs>3526</Paragraphs>
  <Slides>37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Fira Sans Extra Condensed SemiBold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Ibad Salman</cp:lastModifiedBy>
  <cp:revision>1463</cp:revision>
  <dcterms:created xsi:type="dcterms:W3CDTF">2017-12-05T16:25:52Z</dcterms:created>
  <dcterms:modified xsi:type="dcterms:W3CDTF">2024-04-25T06:46:42Z</dcterms:modified>
</cp:coreProperties>
</file>